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8" r:id="rId12"/>
    <p:sldId id="267" r:id="rId13"/>
    <p:sldId id="266" r:id="rId14"/>
    <p:sldId id="270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-402"/>
      </p:cViewPr>
      <p:guideLst>
        <p:guide orient="horz" pos="1484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3E172-B931-466D-8D6D-2E558B07B01B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947ED-AF5A-479B-AB2F-E514C685A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1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267744" cy="51435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203598"/>
            <a:ext cx="6408712" cy="236083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Arial Narrow" pitchFamily="34" charset="0"/>
              </a:rPr>
              <a:t>Значение декоративно-прикладного искусства как средства эстетического воспитания в современных условиях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93232"/>
            <a:ext cx="2267744" cy="1314450"/>
          </a:xfrm>
        </p:spPr>
        <p:txBody>
          <a:bodyPr>
            <a:normAutofit fontScale="47500" lnSpcReduction="20000"/>
          </a:bodyPr>
          <a:lstStyle/>
          <a:p>
            <a:r>
              <a:rPr lang="ru-RU" sz="5100" dirty="0" smtClean="0">
                <a:solidFill>
                  <a:schemeClr val="bg1"/>
                </a:solidFill>
                <a:latin typeface="Arial Narrow" pitchFamily="34" charset="0"/>
              </a:rPr>
              <a:t>Тарасова Вера Анатольевна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Преподаватель высшей квалификационной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категории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161" y="123478"/>
            <a:ext cx="20214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МАУДО </a:t>
            </a:r>
            <a:endParaRPr lang="ru-RU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«Детская художественная  школа№</a:t>
            </a:r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2»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444534" y="465998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Arial Narrow" pitchFamily="34" charset="0"/>
              </a:rPr>
              <a:t>2021</a:t>
            </a:r>
            <a:endParaRPr lang="ru-RU" b="1" dirty="0">
              <a:solidFill>
                <a:srgbClr val="92D05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Arial Narrow" pitchFamily="34" charset="0"/>
              </a:rPr>
              <a:t>Приемы для создания гармоничной композиции: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5988" y="1488183"/>
            <a:ext cx="4238500" cy="19476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    </a:t>
            </a:r>
            <a:r>
              <a:rPr lang="ru-RU" sz="2600" dirty="0" smtClean="0">
                <a:latin typeface="Arial Narrow" pitchFamily="34" charset="0"/>
              </a:rPr>
              <a:t>Правило </a:t>
            </a:r>
            <a:r>
              <a:rPr lang="ru-RU" sz="2600" dirty="0">
                <a:latin typeface="Arial Narrow" pitchFamily="34" charset="0"/>
              </a:rPr>
              <a:t>золотого сечения: лучшее место для расположения главного элемента композиции — это 1/3 по горизонтальной или вертикальной линии. Такое расположение притягивает взгляд и смотрится естественно. </a:t>
            </a:r>
          </a:p>
        </p:txBody>
      </p:sp>
      <p:pic>
        <p:nvPicPr>
          <p:cNvPr id="1026" name="Picture 2" descr="E:\1 августовская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4174"/>
            <a:ext cx="4474468" cy="33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931824" y="1571366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915566"/>
            <a:ext cx="9144000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2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032" y="1779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694587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 Narrow" pitchFamily="34" charset="0"/>
              </a:rPr>
              <a:t>       Это </a:t>
            </a:r>
            <a:r>
              <a:rPr lang="ru-RU" dirty="0" smtClean="0">
                <a:latin typeface="Arial Narrow" pitchFamily="34" charset="0"/>
              </a:rPr>
              <a:t>расположение </a:t>
            </a:r>
            <a:r>
              <a:rPr lang="ru-RU" dirty="0">
                <a:latin typeface="Arial Narrow" pitchFamily="34" charset="0"/>
              </a:rPr>
              <a:t>элементов с </a:t>
            </a:r>
            <a:r>
              <a:rPr lang="ru-RU" dirty="0" err="1">
                <a:latin typeface="Arial Narrow" pitchFamily="34" charset="0"/>
              </a:rPr>
              <a:t>прослеживающейся</a:t>
            </a:r>
            <a:r>
              <a:rPr lang="ru-RU" dirty="0">
                <a:latin typeface="Arial Narrow" pitchFamily="34" charset="0"/>
              </a:rPr>
              <a:t> диагональю, она придают работе динамику. Но при работе с диагоналями не забывайте, что восходящая диагональ ассоциируется с ростом, а нисходящая - с падением.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54812" y="1275606"/>
            <a:ext cx="1914213" cy="2016224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411760" y="2643758"/>
            <a:ext cx="1944216" cy="2047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2347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itchFamily="34" charset="0"/>
                <a:ea typeface="+mj-ea"/>
                <a:cs typeface="+mj-cs"/>
              </a:rPr>
              <a:t>Диагональ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915566"/>
            <a:ext cx="9144000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60032" y="1815666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560313"/>
            <a:ext cx="4536504" cy="303098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 Narrow" pitchFamily="34" charset="0"/>
              </a:rPr>
              <a:t>       Важные </a:t>
            </a:r>
            <a:r>
              <a:rPr lang="ru-RU" dirty="0">
                <a:latin typeface="Arial Narrow" pitchFamily="34" charset="0"/>
              </a:rPr>
              <a:t>элементы композиции лучше всего размещать группами, чтобы они не были хаотично разбросаны по всему рабочему полю. Удачным можно назвать размещение вдоль композиционных осей вертикальных, горизонтальных, диагональных и перспективных (уводящих в глубину работы</a:t>
            </a:r>
            <a:r>
              <a:rPr lang="ru-RU" dirty="0" smtClean="0">
                <a:latin typeface="Arial Narrow" pitchFamily="34" charset="0"/>
              </a:rPr>
              <a:t>). Не </a:t>
            </a:r>
            <a:r>
              <a:rPr lang="ru-RU" dirty="0">
                <a:latin typeface="Arial Narrow" pitchFamily="34" charset="0"/>
              </a:rPr>
              <a:t>следует стремиться заполнить каждый сантиметр основы декором, свободные места наполнят работу "воздухом" и она не будет отягощающей. </a:t>
            </a:r>
            <a:r>
              <a:rPr lang="ru-RU" dirty="0" smtClean="0">
                <a:latin typeface="Arial Narrow" pitchFamily="34" charset="0"/>
              </a:rPr>
              <a:t>Элементы </a:t>
            </a:r>
            <a:r>
              <a:rPr lang="ru-RU" dirty="0">
                <a:latin typeface="Arial Narrow" pitchFamily="34" charset="0"/>
              </a:rPr>
              <a:t>можно расположить вдоль одной оси, а можно выбрать несколько </a:t>
            </a:r>
            <a:r>
              <a:rPr lang="ru-RU" dirty="0" smtClean="0">
                <a:latin typeface="Arial Narrow" pitchFamily="34" charset="0"/>
              </a:rPr>
              <a:t>направлении. 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3074" name="Picture 2" descr="E:\1 августовская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t="9306" r="66463" b="27951"/>
          <a:stretch/>
        </p:blipFill>
        <p:spPr bwMode="auto">
          <a:xfrm>
            <a:off x="323528" y="1369432"/>
            <a:ext cx="165589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1 августовская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1" t="11159" r="8180" b="28338"/>
          <a:stretch/>
        </p:blipFill>
        <p:spPr bwMode="auto">
          <a:xfrm>
            <a:off x="1331640" y="3075806"/>
            <a:ext cx="15530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1 августовская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7" t="9306" r="36639" b="27951"/>
          <a:stretch/>
        </p:blipFill>
        <p:spPr bwMode="auto">
          <a:xfrm>
            <a:off x="2457154" y="1369432"/>
            <a:ext cx="1620966" cy="15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2347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itchFamily="34" charset="0"/>
                <a:ea typeface="+mj-ea"/>
                <a:cs typeface="+mj-cs"/>
              </a:rPr>
              <a:t>Размещение на листе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915566"/>
            <a:ext cx="9144000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62010" y="1599642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5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11560" y="1255633"/>
            <a:ext cx="3096344" cy="3332341"/>
            <a:chOff x="2123728" y="2211710"/>
            <a:chExt cx="2376264" cy="25305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123728" y="2211710"/>
              <a:ext cx="2376264" cy="25305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93338" y="2293958"/>
              <a:ext cx="2237045" cy="2379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923678"/>
            <a:ext cx="4824536" cy="16561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Arial Narrow" pitchFamily="34" charset="0"/>
              </a:rPr>
              <a:t>     Человеческий </a:t>
            </a:r>
            <a:r>
              <a:rPr lang="ru-RU" sz="1800" dirty="0">
                <a:latin typeface="Arial Narrow" pitchFamily="34" charset="0"/>
              </a:rPr>
              <a:t>мозг устроен так, что рассматривает объект слева направо. Именно поэтому смысловой центр лучше расположить в правой части, тогда взгляд будет двигаться навстречу к нему. </a:t>
            </a:r>
          </a:p>
        </p:txBody>
      </p:sp>
      <p:pic>
        <p:nvPicPr>
          <p:cNvPr id="2050" name="Picture 2" descr="E:\1 августовская\Для презентации\WhatsApp Image 2021-08-24 at 14.29.30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1" y="1491630"/>
            <a:ext cx="2661702" cy="28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2347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itchFamily="34" charset="0"/>
                <a:ea typeface="+mj-ea"/>
                <a:cs typeface="+mj-cs"/>
              </a:rPr>
              <a:t>Направление в пространстве</a:t>
            </a:r>
          </a:p>
        </p:txBody>
      </p:sp>
      <p:sp>
        <p:nvSpPr>
          <p:cNvPr id="5" name="Овал 4"/>
          <p:cNvSpPr/>
          <p:nvPr/>
        </p:nvSpPr>
        <p:spPr>
          <a:xfrm>
            <a:off x="4067944" y="2013688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15566"/>
            <a:ext cx="9144000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6915784" y="1468013"/>
            <a:ext cx="2033387" cy="2741949"/>
            <a:chOff x="2123728" y="2211710"/>
            <a:chExt cx="2376264" cy="253052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123728" y="2211710"/>
              <a:ext cx="2376264" cy="25305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193338" y="2293958"/>
              <a:ext cx="2237045" cy="2379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596026" y="1487352"/>
            <a:ext cx="2152997" cy="2729979"/>
            <a:chOff x="2123728" y="2211710"/>
            <a:chExt cx="2376264" cy="25305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123728" y="2211710"/>
              <a:ext cx="2376264" cy="25305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93338" y="2293958"/>
              <a:ext cx="2237045" cy="2379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313053" y="1490516"/>
            <a:ext cx="2124558" cy="2647806"/>
            <a:chOff x="2123728" y="2211710"/>
            <a:chExt cx="2376264" cy="253052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123728" y="2211710"/>
              <a:ext cx="2376264" cy="25305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93338" y="2293958"/>
              <a:ext cx="2237045" cy="2379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7059" y="1328420"/>
            <a:ext cx="1958119" cy="2860897"/>
            <a:chOff x="2123728" y="2211710"/>
            <a:chExt cx="2376264" cy="25305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123728" y="2211710"/>
              <a:ext cx="2376264" cy="25305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93338" y="2293958"/>
              <a:ext cx="2237045" cy="2379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47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Arial Narrow" pitchFamily="34" charset="0"/>
              </a:rPr>
              <a:t>Образцы открыток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8185" r="2046" b="8467"/>
          <a:stretch/>
        </p:blipFill>
        <p:spPr bwMode="auto">
          <a:xfrm rot="5400000">
            <a:off x="-106767" y="1933818"/>
            <a:ext cx="2505934" cy="165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4257" r="2620"/>
          <a:stretch/>
        </p:blipFill>
        <p:spPr>
          <a:xfrm rot="5400000">
            <a:off x="4478987" y="1931097"/>
            <a:ext cx="2387074" cy="1857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2801" r="10169" b="8071"/>
          <a:stretch/>
        </p:blipFill>
        <p:spPr>
          <a:xfrm>
            <a:off x="7076964" y="1666064"/>
            <a:ext cx="1696626" cy="2345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3935" r="2123" b="2916"/>
          <a:stretch/>
        </p:blipFill>
        <p:spPr>
          <a:xfrm>
            <a:off x="2479243" y="1666064"/>
            <a:ext cx="1769445" cy="22938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915566"/>
            <a:ext cx="9144000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-3348880" y="-164554"/>
            <a:ext cx="5076056" cy="54726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99542"/>
            <a:ext cx="6861448" cy="339447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 Narrow" pitchFamily="34" charset="0"/>
              </a:rPr>
              <a:t>      В </a:t>
            </a:r>
            <a:r>
              <a:rPr lang="ru-RU" dirty="0">
                <a:latin typeface="Arial Narrow" pitchFamily="34" charset="0"/>
              </a:rPr>
              <a:t>заключении хочется сказать это всего лишь рекомендации,  в творчестве сложно оставаться в жёстких рамках. О правилах важно помнить, чтобы избежать грубых ошибок. Лучший способ научиться составлять удачную композицию это опыт, экспериментируйте и анализируйте свою работу. С каждым новым опытом составление композиции будет даваться всё легче и легче!</a:t>
            </a:r>
          </a:p>
        </p:txBody>
      </p:sp>
      <p:sp>
        <p:nvSpPr>
          <p:cNvPr id="4" name="Овал 3"/>
          <p:cNvSpPr/>
          <p:nvPr/>
        </p:nvSpPr>
        <p:spPr>
          <a:xfrm>
            <a:off x="-3708920" y="123478"/>
            <a:ext cx="5076056" cy="48965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987574"/>
            <a:chOff x="0" y="0"/>
            <a:chExt cx="9144000" cy="98757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7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7504" y="123478"/>
              <a:ext cx="892899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51470"/>
            <a:ext cx="8856984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 Narrow" pitchFamily="34" charset="0"/>
              </a:rPr>
              <a:t>Открытка как самостоятельное художественное произведение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203598"/>
            <a:ext cx="4176464" cy="339447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 Narrow" pitchFamily="34" charset="0"/>
              </a:rPr>
              <a:t>        Открытка </a:t>
            </a:r>
            <a:r>
              <a:rPr lang="ru-RU" dirty="0">
                <a:latin typeface="Arial Narrow" pitchFamily="34" charset="0"/>
              </a:rPr>
              <a:t>- декоративное изделие, которое обычно прилагается к подарку или является самостоятельным подарком к празднику, который мы дарим или посылаем своим близким, друзьям с пожеланиями всего наилучшего и как весточку о себе</a:t>
            </a:r>
            <a:r>
              <a:rPr lang="ru-RU" dirty="0" smtClean="0">
                <a:latin typeface="Arial Narrow" pitchFamily="34" charset="0"/>
              </a:rPr>
              <a:t>).</a:t>
            </a:r>
          </a:p>
          <a:p>
            <a:pPr marL="0" indent="0" algn="just">
              <a:buNone/>
            </a:pPr>
            <a:endParaRPr lang="ru-RU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 Narrow" pitchFamily="34" charset="0"/>
              </a:rPr>
              <a:t>         В </a:t>
            </a:r>
            <a:r>
              <a:rPr lang="ru-RU" dirty="0">
                <a:latin typeface="Arial Narrow" pitchFamily="34" charset="0"/>
              </a:rPr>
              <a:t>настоящее время очень много самых разных открыток и на любой вкус, зачем же делать открытку своими руками? </a:t>
            </a:r>
            <a:r>
              <a:rPr lang="ru-RU" dirty="0" smtClean="0">
                <a:latin typeface="Arial Narrow" pitchFamily="34" charset="0"/>
              </a:rPr>
              <a:t>Такая </a:t>
            </a:r>
            <a:r>
              <a:rPr lang="ru-RU" dirty="0">
                <a:latin typeface="Arial Narrow" pitchFamily="34" charset="0"/>
              </a:rPr>
              <a:t>открытка будет единственной в своем роде, эксклюзивной, и будет хранить частичку вашего сердца и тепло рук, а это дорогого стоит и принесет огромную радость вашему близкому человеку. </a:t>
            </a:r>
          </a:p>
          <a:p>
            <a:endParaRPr lang="ru-RU" dirty="0"/>
          </a:p>
        </p:txBody>
      </p:sp>
      <p:pic>
        <p:nvPicPr>
          <p:cNvPr id="1026" name="Picture 2" descr="E:\1 августовская\Для презентации\WhatsApp Image 2021-08-24 at 14.29.29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2" y="1131590"/>
            <a:ext cx="1471798" cy="18002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1 августовская\20210824_103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90" y="1131590"/>
            <a:ext cx="1350150" cy="18002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1 августовская\20210824_1039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4351" r="4529"/>
          <a:stretch/>
        </p:blipFill>
        <p:spPr bwMode="auto">
          <a:xfrm>
            <a:off x="3341790" y="1131590"/>
            <a:ext cx="1308461" cy="18002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011663" y="1213694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17461" y="2634000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E:\1 августовская\20210824_1038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t="2070" r="4633"/>
          <a:stretch/>
        </p:blipFill>
        <p:spPr bwMode="auto">
          <a:xfrm>
            <a:off x="203096" y="3092009"/>
            <a:ext cx="1344568" cy="1863314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:\1 августовская\20210824_1037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t="3140" r="6319" b="2748"/>
          <a:stretch/>
        </p:blipFill>
        <p:spPr bwMode="auto">
          <a:xfrm>
            <a:off x="1763688" y="3075807"/>
            <a:ext cx="1368152" cy="1879516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:\1 августовская\20210824_10342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2984" r="4270"/>
          <a:stretch/>
        </p:blipFill>
        <p:spPr bwMode="auto">
          <a:xfrm>
            <a:off x="3341739" y="3075806"/>
            <a:ext cx="1308511" cy="1879516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123728" y="2211710"/>
            <a:ext cx="2376264" cy="2530520"/>
            <a:chOff x="2123728" y="2211710"/>
            <a:chExt cx="2376264" cy="253052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123728" y="2211710"/>
              <a:ext cx="2376264" cy="25305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93338" y="2293958"/>
              <a:ext cx="2237045" cy="2379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56444" y="1131590"/>
            <a:ext cx="1895276" cy="2088232"/>
            <a:chOff x="179512" y="2715766"/>
            <a:chExt cx="1778496" cy="185050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79512" y="2715766"/>
              <a:ext cx="1778496" cy="185050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1520" y="2787774"/>
              <a:ext cx="1656184" cy="172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0" y="0"/>
            <a:ext cx="9144000" cy="987574"/>
            <a:chOff x="0" y="0"/>
            <a:chExt cx="9144000" cy="98757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987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7504" y="123478"/>
              <a:ext cx="892899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31185"/>
            <a:ext cx="4320480" cy="208458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6000" dirty="0" smtClean="0">
                <a:latin typeface="Arial Narrow" pitchFamily="34" charset="0"/>
              </a:rPr>
              <a:t>        Картон </a:t>
            </a:r>
            <a:r>
              <a:rPr lang="ru-RU" sz="6000" dirty="0">
                <a:latin typeface="Arial Narrow" pitchFamily="34" charset="0"/>
              </a:rPr>
              <a:t>и бумагу любых цветов, плотности и фактуры, фольгу, вырезки из журналов, салфетки, кусочки ткани, ленты, кружева, тесьму, нитки, пуговицы, бусины, стразы, пайетки, искусственные и высушенные цветы и растения, семена, камешки, ракушки и многое </a:t>
            </a:r>
            <a:r>
              <a:rPr lang="ru-RU" sz="6000" dirty="0" smtClean="0">
                <a:latin typeface="Arial Narrow" pitchFamily="34" charset="0"/>
              </a:rPr>
              <a:t>другое. Также </a:t>
            </a:r>
            <a:r>
              <a:rPr lang="ru-RU" sz="6000" dirty="0">
                <a:latin typeface="Arial Narrow" pitchFamily="34" charset="0"/>
              </a:rPr>
              <a:t>для работы понадобятся следующие инструменты: ножницы (маникюрные и большие), острый канцелярский нож, линейка, дырокол, </a:t>
            </a:r>
            <a:r>
              <a:rPr lang="ru-RU" sz="6000" dirty="0" err="1">
                <a:latin typeface="Arial Narrow" pitchFamily="34" charset="0"/>
              </a:rPr>
              <a:t>степлер</a:t>
            </a:r>
            <a:r>
              <a:rPr lang="ru-RU" sz="6000" dirty="0">
                <a:latin typeface="Arial Narrow" pitchFamily="34" charset="0"/>
              </a:rPr>
              <a:t>, двухсторонний скотч, клей, маркеры, карандаши, шило и пинцет для деликатной </a:t>
            </a:r>
            <a:r>
              <a:rPr lang="ru-RU" sz="6000" dirty="0" smtClean="0">
                <a:latin typeface="Arial Narrow" pitchFamily="34" charset="0"/>
              </a:rPr>
              <a:t>работы</a:t>
            </a:r>
            <a:r>
              <a:rPr lang="ru-RU" sz="6000" dirty="0">
                <a:latin typeface="Arial Narrow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180" y="51470"/>
            <a:ext cx="8803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itchFamily="34" charset="0"/>
              </a:rPr>
              <a:t>Материалы и инструменты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ru-RU" sz="2400" dirty="0">
                <a:latin typeface="Arial Narrow" pitchFamily="34" charset="0"/>
              </a:rPr>
              <a:t>для изготовления открытки в технике </a:t>
            </a:r>
            <a:r>
              <a:rPr lang="ru-RU" sz="2400" dirty="0" err="1">
                <a:latin typeface="Arial Narrow" pitchFamily="34" charset="0"/>
              </a:rPr>
              <a:t>кардмейкинг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1026" name="Picture 2" descr="D:\Загрузки\WhatsApp Image 2021-08-25 at 13.03.5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46" y="243797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Загрузки\WhatsApp Image 2021-08-25 at 13.03.5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606"/>
            <a:ext cx="1584176" cy="177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716016" y="1239602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11560" y="1271278"/>
            <a:ext cx="2880320" cy="3604728"/>
            <a:chOff x="179512" y="2715766"/>
            <a:chExt cx="1778496" cy="18505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79512" y="2715766"/>
              <a:ext cx="1778496" cy="185050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8958" y="2743696"/>
              <a:ext cx="1704269" cy="1788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0" y="0"/>
            <a:ext cx="9144000" cy="987574"/>
            <a:chOff x="0" y="0"/>
            <a:chExt cx="9144000" cy="98757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987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7504" y="123478"/>
              <a:ext cx="892899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643192" cy="579711"/>
          </a:xfrm>
        </p:spPr>
        <p:txBody>
          <a:bodyPr>
            <a:normAutofit/>
          </a:bodyPr>
          <a:lstStyle/>
          <a:p>
            <a:pPr algn="l"/>
            <a:r>
              <a:rPr lang="ru-RU" sz="3200" dirty="0" err="1">
                <a:latin typeface="Arial Narrow" pitchFamily="34" charset="0"/>
              </a:rPr>
              <a:t>Винтажный</a:t>
            </a:r>
            <a:r>
              <a:rPr lang="ru-RU" sz="3200" dirty="0">
                <a:latin typeface="Arial Narrow" pitchFamily="34" charset="0"/>
              </a:rPr>
              <a:t> стиль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409526"/>
            <a:ext cx="4320480" cy="339447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 Narrow" pitchFamily="34" charset="0"/>
              </a:rPr>
              <a:t>      </a:t>
            </a:r>
            <a:r>
              <a:rPr lang="ru-RU" dirty="0" err="1" smtClean="0">
                <a:latin typeface="Arial Narrow" pitchFamily="34" charset="0"/>
              </a:rPr>
              <a:t>Винтажный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стиль или «</a:t>
            </a:r>
            <a:r>
              <a:rPr lang="ru-RU" dirty="0" err="1">
                <a:latin typeface="Arial Narrow" pitchFamily="34" charset="0"/>
              </a:rPr>
              <a:t>ложностаринный</a:t>
            </a:r>
            <a:r>
              <a:rPr lang="ru-RU" dirty="0">
                <a:latin typeface="Arial Narrow" pitchFamily="34" charset="0"/>
              </a:rPr>
              <a:t>», отличительной чертой является использование предметов, вещей, состаренных искусственным путем. </a:t>
            </a:r>
            <a:endParaRPr lang="ru-RU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 Narrow" pitchFamily="34" charset="0"/>
              </a:rPr>
              <a:t>     Это </a:t>
            </a:r>
            <a:r>
              <a:rPr lang="ru-RU" dirty="0">
                <a:latin typeface="Arial Narrow" pitchFamily="34" charset="0"/>
              </a:rPr>
              <a:t>могут быть различные </a:t>
            </a:r>
            <a:r>
              <a:rPr lang="ru-RU" i="1" dirty="0">
                <a:latin typeface="Arial Narrow" pitchFamily="34" charset="0"/>
              </a:rPr>
              <a:t>помятости, потертости, надорванные края фона</a:t>
            </a:r>
            <a:r>
              <a:rPr lang="ru-RU" dirty="0">
                <a:latin typeface="Arial Narrow" pitchFamily="34" charset="0"/>
              </a:rPr>
              <a:t> или </a:t>
            </a:r>
            <a:r>
              <a:rPr lang="ru-RU" i="1" dirty="0">
                <a:latin typeface="Arial Narrow" pitchFamily="34" charset="0"/>
              </a:rPr>
              <a:t>разлохмаченные края ленточе</a:t>
            </a:r>
            <a:r>
              <a:rPr lang="ru-RU" dirty="0">
                <a:latin typeface="Arial Narrow" pitchFamily="34" charset="0"/>
              </a:rPr>
              <a:t>к. </a:t>
            </a:r>
            <a:endParaRPr lang="ru-RU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 Narrow" pitchFamily="34" charset="0"/>
              </a:rPr>
              <a:t>      Также </a:t>
            </a:r>
            <a:r>
              <a:rPr lang="ru-RU" dirty="0">
                <a:latin typeface="Arial Narrow" pitchFamily="34" charset="0"/>
              </a:rPr>
              <a:t>для </a:t>
            </a:r>
            <a:r>
              <a:rPr lang="ru-RU" dirty="0" err="1">
                <a:latin typeface="Arial Narrow" pitchFamily="34" charset="0"/>
              </a:rPr>
              <a:t>винтажного</a:t>
            </a:r>
            <a:r>
              <a:rPr lang="ru-RU" dirty="0">
                <a:latin typeface="Arial Narrow" pitchFamily="34" charset="0"/>
              </a:rPr>
              <a:t> стиля характерно использование старинных картинок, фотографий и любых «исторических» предметов – марок, открыток, украшений и др. </a:t>
            </a:r>
          </a:p>
        </p:txBody>
      </p:sp>
      <p:pic>
        <p:nvPicPr>
          <p:cNvPr id="1026" name="Picture 2" descr="E:\1 августовская\Для презентации\WhatsApp Image 2021-08-24 at 14.29.2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5959"/>
            <a:ext cx="2408197" cy="33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572000" y="1455626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7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44000" cy="987574"/>
            <a:chOff x="0" y="0"/>
            <a:chExt cx="9144000" cy="98757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9144000" cy="987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7504" y="123478"/>
              <a:ext cx="892899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1560" y="1131590"/>
            <a:ext cx="3398622" cy="3816423"/>
            <a:chOff x="2123728" y="2211710"/>
            <a:chExt cx="2376264" cy="25305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123728" y="2211710"/>
              <a:ext cx="2376264" cy="25305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93338" y="2293958"/>
              <a:ext cx="2237045" cy="2379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Arial Narrow" pitchFamily="34" charset="0"/>
              </a:rPr>
              <a:t>Американский стиль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32199"/>
            <a:ext cx="4114800" cy="141775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sz="2100" dirty="0" smtClean="0">
                <a:latin typeface="Arial Narrow" pitchFamily="34" charset="0"/>
              </a:rPr>
              <a:t>Американский </a:t>
            </a:r>
            <a:r>
              <a:rPr lang="ru-RU" sz="2100" dirty="0">
                <a:latin typeface="Arial Narrow" pitchFamily="34" charset="0"/>
              </a:rPr>
              <a:t>стиль - считается классическим и отличается использованием </a:t>
            </a:r>
            <a:r>
              <a:rPr lang="ru-RU" sz="2100" dirty="0" smtClean="0">
                <a:latin typeface="Arial Narrow" pitchFamily="34" charset="0"/>
              </a:rPr>
              <a:t>большого количества </a:t>
            </a:r>
            <a:r>
              <a:rPr lang="ru-RU" sz="2100" dirty="0">
                <a:latin typeface="Arial Narrow" pitchFamily="34" charset="0"/>
              </a:rPr>
              <a:t>разнообразных украшений и аксессуаров, которые хорошо сочетаются между собой.</a:t>
            </a:r>
          </a:p>
        </p:txBody>
      </p:sp>
      <p:pic>
        <p:nvPicPr>
          <p:cNvPr id="2050" name="Picture 2" descr="E:\1 августовская\WhatsApp Image 2021-08-24 at 14.29.2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4" y="1389522"/>
            <a:ext cx="2772310" cy="327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716016" y="1743658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11560" y="1131590"/>
            <a:ext cx="3398622" cy="3816423"/>
            <a:chOff x="2123728" y="2211710"/>
            <a:chExt cx="2376264" cy="253052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123728" y="2211710"/>
              <a:ext cx="2376264" cy="25305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93338" y="2293958"/>
              <a:ext cx="2237045" cy="2379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0" y="0"/>
            <a:ext cx="9144000" cy="987574"/>
            <a:chOff x="0" y="0"/>
            <a:chExt cx="9144000" cy="98757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987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7504" y="123478"/>
              <a:ext cx="892899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Arial Narrow" pitchFamily="34" charset="0"/>
              </a:rPr>
              <a:t>Европейский стиль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435652"/>
            <a:ext cx="4608512" cy="264826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 Narrow" pitchFamily="34" charset="0"/>
              </a:rPr>
              <a:t>    </a:t>
            </a:r>
            <a:r>
              <a:rPr lang="ru-RU" sz="3400" dirty="0" smtClean="0">
                <a:latin typeface="Arial Narrow" pitchFamily="34" charset="0"/>
              </a:rPr>
              <a:t>Европейский </a:t>
            </a:r>
            <a:r>
              <a:rPr lang="ru-RU" sz="3400" dirty="0">
                <a:latin typeface="Arial Narrow" pitchFamily="34" charset="0"/>
              </a:rPr>
              <a:t>стиль - основные признаки сдержанность и строгость. Используется не более 2-3 цветов и минимум простых украшений. </a:t>
            </a:r>
            <a:r>
              <a:rPr lang="ru-RU" sz="3400" dirty="0" smtClean="0">
                <a:latin typeface="Arial Narrow" pitchFamily="34" charset="0"/>
              </a:rPr>
              <a:t>       </a:t>
            </a:r>
          </a:p>
          <a:p>
            <a:pPr marL="0" indent="0" algn="just">
              <a:buNone/>
            </a:pPr>
            <a:r>
              <a:rPr lang="ru-RU" sz="3400" dirty="0">
                <a:latin typeface="Arial Narrow" pitchFamily="34" charset="0"/>
              </a:rPr>
              <a:t> </a:t>
            </a:r>
            <a:r>
              <a:rPr lang="ru-RU" sz="3400" dirty="0" smtClean="0">
                <a:latin typeface="Arial Narrow" pitchFamily="34" charset="0"/>
              </a:rPr>
              <a:t>   </a:t>
            </a:r>
            <a:r>
              <a:rPr lang="ru-RU" sz="3400" dirty="0" smtClean="0">
                <a:latin typeface="Arial Narrow" pitchFamily="34" charset="0"/>
              </a:rPr>
              <a:t>Главной особенностью </a:t>
            </a:r>
            <a:r>
              <a:rPr lang="ru-RU" sz="3400" dirty="0">
                <a:latin typeface="Arial Narrow" pitchFamily="34" charset="0"/>
              </a:rPr>
              <a:t>европейского стиля является «квадратность» элементов, единый используемый шрифт, четкость линий и простой графический подход.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39" y="1320363"/>
            <a:ext cx="2376264" cy="345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4384588" y="1498470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84588" y="2571750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11560" y="1255633"/>
            <a:ext cx="3398622" cy="3260333"/>
            <a:chOff x="2123728" y="2211710"/>
            <a:chExt cx="2376264" cy="25305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123728" y="2211710"/>
              <a:ext cx="2376264" cy="25305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93338" y="2293958"/>
              <a:ext cx="2237045" cy="2379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0" y="0"/>
            <a:ext cx="9144000" cy="987574"/>
            <a:chOff x="0" y="0"/>
            <a:chExt cx="9144000" cy="98757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987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7504" y="123478"/>
              <a:ext cx="892899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Arial Narrow" pitchFamily="34" charset="0"/>
              </a:rPr>
              <a:t>Смешанный стиль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556088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 Narrow" pitchFamily="34" charset="0"/>
              </a:rPr>
              <a:t>      Смешанный </a:t>
            </a:r>
            <a:r>
              <a:rPr lang="ru-RU" dirty="0">
                <a:latin typeface="Arial Narrow" pitchFamily="34" charset="0"/>
              </a:rPr>
              <a:t>стиль – отличается смешением различных стилей, материалов и техник рукоделия. Самым сложным и важным в этом стиле является не перегрузить открытку слишком большим количеством элементов. Нам сегодня для работы более всего подходит именно этот вариант.</a:t>
            </a:r>
          </a:p>
        </p:txBody>
      </p:sp>
      <p:pic>
        <p:nvPicPr>
          <p:cNvPr id="4098" name="Picture 2" descr="E:\1 августовская\WhatsApp Image 2021-08-24 at 14.29.30 (3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4" t="8644" r="4080" b="10549"/>
          <a:stretch/>
        </p:blipFill>
        <p:spPr bwMode="auto">
          <a:xfrm>
            <a:off x="899592" y="1556089"/>
            <a:ext cx="2813051" cy="262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716016" y="1678490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857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Arial Narrow" pitchFamily="34" charset="0"/>
              </a:rPr>
              <a:t>Порядок изготовления открытки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9532" y="1095586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5494" y="2066925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9750" y="1018849"/>
            <a:ext cx="4032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Первое что нужно сделать — это придумать идею открытки. </a:t>
            </a:r>
            <a:r>
              <a:rPr lang="ru-RU" sz="1200" dirty="0" smtClean="0"/>
              <a:t>Какому </a:t>
            </a:r>
            <a:r>
              <a:rPr lang="ru-RU" sz="1200" dirty="0"/>
              <a:t>празднику она посвящается и для </a:t>
            </a:r>
            <a:r>
              <a:rPr lang="ru-RU" sz="1200" dirty="0" smtClean="0"/>
              <a:t>кого предназначается</a:t>
            </a:r>
            <a:r>
              <a:rPr lang="ru-RU" dirty="0"/>
              <a:t>;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750" y="1978843"/>
            <a:ext cx="4032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Выполнить примерный эскиз или продумать, какие материалы могут понадобиться. Из стандартных материалов — это цветная бумага, картон, клей ПВА или клей-карандаш. Также, можно использовать ленты и кружева, искусственные цветы, бусины, пуговицы, пайетки, стразы (У нас имеются уже готовые примерные наборы);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750" y="3346995"/>
            <a:ext cx="4032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Подготовить основание открытки, оно не должно быть мягким.  В нашем случае это может быть цветной двухсторонний картон, он бывает и с узорами - текстурный. Такой картон будет отличной основой для открытки. Мы же с детьми для большей заинтересованности сами выполняем текстуру, накатываем с помощью гуаши и крупной бусинки;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92725" y="1018849"/>
            <a:ext cx="3743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Для основы темных оттенков, необходимо подумать о том, как будете выделять изображение и надписи.  Для зон, где будет изображение и написано пожелание, подберите и приклейте части светлой бумаги. Они могут быть самых разных форм, не </a:t>
            </a:r>
            <a:r>
              <a:rPr lang="ru-RU" sz="1200" dirty="0" smtClean="0"/>
              <a:t>обязательн</a:t>
            </a:r>
            <a:r>
              <a:rPr lang="ru-RU" sz="1200" dirty="0"/>
              <a:t>о прямоугольными</a:t>
            </a:r>
            <a:r>
              <a:rPr lang="ru-RU" sz="1200" dirty="0" smtClean="0"/>
              <a:t>;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2348174"/>
            <a:ext cx="3737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Можно </a:t>
            </a:r>
            <a:r>
              <a:rPr lang="ru-RU" sz="1200" dirty="0"/>
              <a:t>использовать шаблоны для вырезания четких фигур, для большей аккуратности;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99169" y="3147814"/>
            <a:ext cx="3593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Остальное зависит от вашей фантазии, не бойтесь </a:t>
            </a:r>
            <a:r>
              <a:rPr lang="ru-RU" sz="1200" dirty="0" smtClean="0"/>
              <a:t>экспериментировать.</a:t>
            </a:r>
            <a:endParaRPr lang="ru-RU" sz="1200" dirty="0"/>
          </a:p>
        </p:txBody>
      </p:sp>
      <p:sp>
        <p:nvSpPr>
          <p:cNvPr id="21" name="Овал 20"/>
          <p:cNvSpPr/>
          <p:nvPr/>
        </p:nvSpPr>
        <p:spPr>
          <a:xfrm>
            <a:off x="336284" y="3408184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076056" y="1095586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112060" y="2427734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76056" y="3228164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347864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43558"/>
            <a:ext cx="2808312" cy="208823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 Narrow" pitchFamily="34" charset="0"/>
              </a:rPr>
              <a:t>Основные составляющие элементы композиции в скрап-открытке: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658614"/>
            <a:ext cx="5256584" cy="339447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 Narrow" pitchFamily="34" charset="0"/>
              </a:rPr>
              <a:t>      Фон-основа</a:t>
            </a:r>
            <a:r>
              <a:rPr lang="ru-RU" dirty="0">
                <a:latin typeface="Arial Narrow" pitchFamily="34" charset="0"/>
              </a:rPr>
              <a:t>, подложка, смысловой элемент, текстовой элемент (необязательный), украшения (декор). </a:t>
            </a:r>
            <a:endParaRPr lang="ru-RU" dirty="0" smtClean="0">
              <a:latin typeface="Arial Narrow" pitchFamily="34" charset="0"/>
            </a:endParaRPr>
          </a:p>
          <a:p>
            <a:pPr marL="0" indent="0" algn="just">
              <a:buNone/>
            </a:pPr>
            <a:endParaRPr lang="ru-RU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 Narrow" pitchFamily="34" charset="0"/>
              </a:rPr>
              <a:t>      Главный </a:t>
            </a:r>
            <a:r>
              <a:rPr lang="ru-RU" dirty="0">
                <a:latin typeface="Arial Narrow" pitchFamily="34" charset="0"/>
              </a:rPr>
              <a:t>элемент - смысловой центр, это может быть картинка или цветочная композиция, должен быть выделен: цветом, размером, формой, сосредоточением подложек и украшений вокруг центра. </a:t>
            </a:r>
            <a:endParaRPr lang="ru-RU" dirty="0" smtClean="0">
              <a:latin typeface="Arial Narrow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 Narrow" pitchFamily="34" charset="0"/>
              </a:rPr>
              <a:t>       В </a:t>
            </a:r>
            <a:r>
              <a:rPr lang="ru-RU" dirty="0">
                <a:latin typeface="Arial Narrow" pitchFamily="34" charset="0"/>
              </a:rPr>
              <a:t>композиции может быть два композиционных центра, но один из них должен быть главным, а второй второстепенным, подчиняться ему.</a:t>
            </a:r>
          </a:p>
        </p:txBody>
      </p:sp>
      <p:sp>
        <p:nvSpPr>
          <p:cNvPr id="5" name="Овал 4"/>
          <p:cNvSpPr/>
          <p:nvPr/>
        </p:nvSpPr>
        <p:spPr>
          <a:xfrm>
            <a:off x="3635896" y="699542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35896" y="1668996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35896" y="2895786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25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914</Words>
  <Application>Microsoft Office PowerPoint</Application>
  <PresentationFormat>Экран (16:9)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Значение декоративно-прикладного искусства как средства эстетического воспитания в современных условиях</vt:lpstr>
      <vt:lpstr>Открытка как самостоятельное художественное произведение</vt:lpstr>
      <vt:lpstr>Презентация PowerPoint</vt:lpstr>
      <vt:lpstr>Винтажный стиль </vt:lpstr>
      <vt:lpstr>Американский стиль </vt:lpstr>
      <vt:lpstr>Европейский стиль </vt:lpstr>
      <vt:lpstr>Смешанный стиль </vt:lpstr>
      <vt:lpstr>Порядок изготовления открытки</vt:lpstr>
      <vt:lpstr>Основные составляющие элементы композиции в скрап-открытке: </vt:lpstr>
      <vt:lpstr>Приемы для создания гармоничной композиции:</vt:lpstr>
      <vt:lpstr>Презентация PowerPoint</vt:lpstr>
      <vt:lpstr>Презентация PowerPoint</vt:lpstr>
      <vt:lpstr>Презентация PowerPoint</vt:lpstr>
      <vt:lpstr>Образцы открыток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Методический</dc:creator>
  <cp:lastModifiedBy>Metod</cp:lastModifiedBy>
  <cp:revision>34</cp:revision>
  <dcterms:created xsi:type="dcterms:W3CDTF">2021-08-23T07:56:13Z</dcterms:created>
  <dcterms:modified xsi:type="dcterms:W3CDTF">2021-08-25T11:31:03Z</dcterms:modified>
</cp:coreProperties>
</file>