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65" r:id="rId2"/>
    <p:sldId id="279" r:id="rId3"/>
    <p:sldId id="272" r:id="rId4"/>
    <p:sldId id="258" r:id="rId5"/>
    <p:sldId id="277" r:id="rId6"/>
    <p:sldId id="268" r:id="rId7"/>
    <p:sldId id="260" r:id="rId8"/>
    <p:sldId id="269" r:id="rId9"/>
    <p:sldId id="270" r:id="rId10"/>
    <p:sldId id="264" r:id="rId11"/>
    <p:sldId id="278" r:id="rId12"/>
    <p:sldId id="266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2" autoAdjust="0"/>
  </p:normalViewPr>
  <p:slideViewPr>
    <p:cSldViewPr>
      <p:cViewPr>
        <p:scale>
          <a:sx n="76" d="100"/>
          <a:sy n="76" d="100"/>
        </p:scale>
        <p:origin x="-263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D2A7B-19F6-49E3-AEBE-BA91CE6891D0}" type="datetimeFigureOut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F4B85-3371-4535-9A62-8F490F9DE2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494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216E-E78A-4C53-B6BB-3E89EEA9ADB6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8525-852B-405F-84E5-1AF27059CBCB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C29-2A62-4AF9-A4C1-9F36A5F339D4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68C4-00F7-48F1-B127-4A1EBF59C75A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CEE8-01DF-4D13-AEED-E77418337474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E6B9-D6F6-4777-97D7-E4FD7529751A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B6B9-6CF3-4E96-8A1D-83ABCD96AD67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4438-5A30-4E88-85B2-5FA7577C0863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C81F-9060-4CEA-ABCC-99CE657A912E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8A5A-90E1-488B-A68E-1E57C4A0A952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BC140-6D72-4772-B8A1-46CB1091AC34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54B4A-06CC-4F7F-92CF-B00EC097F0DF}" type="datetime1">
              <a:rPr lang="ru-RU" smtClean="0"/>
              <a:pPr/>
              <a:t>06.06.2023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C524-492F-4C8F-BA61-CADC5E6A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dz.ru/subjects/technology/7class/u34l4nt5vwpli/" TargetMode="External"/><Relationship Id="rId2" Type="http://schemas.openxmlformats.org/officeDocument/2006/relationships/hyperlink" Target="https://onlinetestpad.com/ru/testview/284909-goryachij-bati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deouroki.net/tests/tiest-po-tiemie-ruchnaia-rospis-po-tkani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928934"/>
            <a:ext cx="7774632" cy="18996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Фиксированные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повторения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материала на занятиях по обучению батику в условиях дополнительного образования детей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5857892"/>
            <a:ext cx="5915044" cy="7096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Сенина Юлия Владимировна, педагог ДО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357422" y="1857364"/>
            <a:ext cx="4629160" cy="70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57166"/>
            <a:ext cx="55006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МУНИЦИПАЛЬНОЕ БЮДЖЕТНОЕ ОБРАЗОВАТЕЛЬНОЕ УЧРЕЖДЕНИЕ</a:t>
            </a:r>
          </a:p>
          <a:p>
            <a:pPr lvl="0"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ДОПОЛНИТЕЛЬНОГО ОБРАЗОВАНИЯ  ДЕТЕЙ ЦЕНТР ДЕТСКОГО ТВОРЧЕСТВА «СОЗВЕЗДИЕ» ГОРОДСКОГО ОКРУГА ГОРОД УФА РЕСПУБЛИКИ БАШКОРТОСТАН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Фиксированное повторение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Взаимопроверка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48" y="2142356"/>
            <a:ext cx="4544845" cy="323941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1500174"/>
            <a:ext cx="32861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Взаимопроверка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еще один способ повторения.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Разделившись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две команды,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обучающиеся каждой команды отвечают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вопросы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затем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проверяют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ответы другой команды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Фиксированное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пофторение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 с 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>использованием ИКТ</a:t>
            </a:r>
            <a:endParaRPr lang="ru-RU" sz="2800" dirty="0">
              <a:solidFill>
                <a:srgbClr val="7030A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onlinetestpad.com/ru/testview/284909-goryachij-batik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https://onlinedz.ru/subjects/technology/7class/u34l4nt5vwpli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videouroki.net/tests/tiest-po-tiemie-ruchnaia-rospis-po-tkani.html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Выводы</a:t>
            </a:r>
            <a:endParaRPr lang="ru-RU" sz="3600" b="1" dirty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Важно применять сочетание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разных форм, видов повторения и вариантов их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организации.</a:t>
            </a:r>
          </a:p>
          <a:p>
            <a:pPr marL="0" indent="3429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3429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Каждая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из них имеет положительные и отрицательные стороны. Поэтому, важно умелое сочетание разных форм, видов повторения и вариантов их организации.</a:t>
            </a:r>
          </a:p>
          <a:p>
            <a:pPr marL="0" indent="3429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Педагогу следует помнить, что в любой вид повторения важно включать задания, требующие практического приложения знаний.</a:t>
            </a:r>
            <a:r>
              <a:rPr lang="ru-RU" dirty="0" smtClean="0"/>
              <a:t> 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928934"/>
            <a:ext cx="7774632" cy="18996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Фиксированные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повторения учебного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материала на занятиях по обучению батику в условиях дополнительного образования детей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5857892"/>
            <a:ext cx="5915044" cy="7096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Сенина Юлия Владимировна, педагог ДО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357422" y="1857364"/>
            <a:ext cx="4629160" cy="709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57166"/>
            <a:ext cx="55006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МУНИЦИПАЛЬНОЕ БЮДЖЕТНОЕ ОБРАЗОВАТЕЛЬНОЕ УЧРЕЖДЕНИЕ</a:t>
            </a:r>
          </a:p>
          <a:p>
            <a:pPr lvl="0"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ДОПОЛНИТЕЛЬНОГО ОБРАЗОВАНИЯ  ДЕТЕЙ ЦЕНТР ДЕТСКОГО ТВОРЧЕСТВА «СОЗВЕЗДИЕ» ГОРОДСКОГО ОКРУГА ГОРОД УФА РЕСПУБЛИКИ БАШКОРТОСТАН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Цель мастер-класса</a:t>
            </a:r>
            <a:endParaRPr lang="ru-RU" sz="3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57694"/>
            <a:ext cx="8229600" cy="1768469"/>
          </a:xfrm>
        </p:spPr>
        <p:txBody>
          <a:bodyPr>
            <a:normAutofit/>
          </a:bodyPr>
          <a:lstStyle/>
          <a:p>
            <a:pPr indent="3429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предлагаемые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виды повторения могут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применяться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педагогами на занятиях в условиях дополнительного образования детей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600201"/>
            <a:ext cx="8229600" cy="1114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Поделиться опытом использования фиксированных видов повторения учебного материала на занятиях по обучению батику в условиях дополнительного образования детей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4348" y="28574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Практическая значимость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785794"/>
            <a:ext cx="2143125" cy="2149053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428604"/>
            <a:ext cx="864396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Актуальность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повторения учебного материала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на занятиях по батику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3643314"/>
            <a:ext cx="828680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основном материал каждого занятия опирается на содержание предыдущих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занятий.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Поэтому,  в ходе повторения устанавливается связь предыдущего учебного материала с последующими, что в итоге обеспечивает восприятие его ребенком как целостной структуры.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Традиционно повторение проводится в начале занятия. Но не является абсолютно обязательным, повторение может быть проведено в конце занятия, в процессе изучения нового материала, возможны занятия без повторения.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Продолжительность  повторения занимает 3-5 минут, в исключительных случаях он может продолжаться до 10 минут.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43174" y="1571612"/>
            <a:ext cx="592935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Повторение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выполняет важные образовательные, развивающие функции: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закрепляет и систематизирует знания;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формирует навыки учебного труда;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позволяет педагогу получить обратную информацию об образовательном уровне объединения, а значит избежать «топтания на месте» и восполнить упущенное.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повторения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1643050"/>
            <a:ext cx="2241806" cy="1851819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2" y="1357298"/>
            <a:ext cx="2548968" cy="215682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57224" y="3687901"/>
            <a:ext cx="7143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Существует два вида повторения: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устное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фиксированное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Каждый из них может быть организовано и как фронтальное, и как индивидуальное.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Каждый из них может быть организован: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- фронтально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 индивидуально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Фиксированное </a:t>
            </a:r>
            <a:r>
              <a:rPr lang="ru-RU" sz="3600" b="1" dirty="0" smtClean="0">
                <a:solidFill>
                  <a:srgbClr val="7030A0"/>
                </a:solidFill>
              </a:rPr>
              <a:t>повторение</a:t>
            </a:r>
            <a:r>
              <a:rPr lang="ru-RU" sz="3600" b="1" dirty="0">
                <a:solidFill>
                  <a:srgbClr val="1F497D"/>
                </a:solidFill>
              </a:rPr>
              <a:t/>
            </a:r>
            <a:br>
              <a:rPr lang="ru-RU" sz="3600" b="1" dirty="0">
                <a:solidFill>
                  <a:srgbClr val="1F497D"/>
                </a:solidFill>
              </a:rPr>
            </a:b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Как и устное, может быть </a:t>
            </a:r>
            <a:r>
              <a:rPr lang="ru-RU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фронтальным или индивидуальным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При фиксированном повторении дети отвечают на заданные вопросы на листочках бумаги или на доске с помощью схем, рисунков. Ребята могут что-то подчеркнуть в готовом тексте.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Я использую такой вид повторения на промежуточных и итоговых тестированиях.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Предлагаю вопросы и задания в виде тестов.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Либо найти соответствие между техникой и материалами…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8. Дополните ответы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9.Исправьте ошибки в этапах выполнения работы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в технике холодный батик.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916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Устное повторение. Беседа.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1214422"/>
            <a:ext cx="2588680" cy="1941510"/>
          </a:xfr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000364" y="928670"/>
            <a:ext cx="564353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 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устном фронтальном повторении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основным методом является беседа. Она позволяет получить обратную связь от детей, поддерживает высокую активность, создает благоприятные условия для организации общения между учащимися, введение в это общение элементов дискуссии, что очень важно для реализации развивающего обучения.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Сущность 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индивидуального устного повторения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заключается в том, что обучающиеся на предложенный педагогом вопрос или задание должны ответить связным рассказом.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Такой вид повторения имеет свои положительные и отрицательные стороны. Его провести гораздо труднее, т.к. в этом случае значительно ниже бывает активность группы.  Не все дети могут сосредоточиться на ответе одного ребенка и внимательно его выслушать. Педагогу приходится прибегать к дополнительным приемам активизации внимания.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Труднее этот вид и для самого обучающегося. Ребенок не только должен знать материал, но и работать над формой его изложения. Этот вид повторения я использую только в старшей группах 3го года обучения.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8822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Фиксированное повторение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2285992"/>
            <a:ext cx="3400420" cy="384017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Ткань </a:t>
            </a:r>
            <a:r>
              <a:rPr lang="ru-RU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натягивается на подрамник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indent="0">
              <a:spcBef>
                <a:spcPts val="0"/>
              </a:spcBef>
              <a:buNone/>
            </a:pPr>
            <a:endParaRPr lang="ru-RU" sz="2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А) слабо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Б) средне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В) плотно</a:t>
            </a:r>
          </a:p>
          <a:p>
            <a:endParaRPr lang="ru-RU" sz="3200" dirty="0" smtClean="0">
              <a:solidFill>
                <a:srgbClr val="0000FF"/>
              </a:solidFill>
            </a:endParaRPr>
          </a:p>
          <a:p>
            <a:endParaRPr lang="ru-RU" sz="32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4427984" y="1556792"/>
            <a:ext cx="4258816" cy="48965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Найдите соответствие между техникой(1) и материалами, инструментами(2</a:t>
            </a:r>
            <a:r>
              <a:rPr lang="ru-RU" sz="1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Свободная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роспись по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сырому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>
                <a:latin typeface="Arial" pitchFamily="34" charset="0"/>
                <a:cs typeface="Arial" pitchFamily="34" charset="0"/>
              </a:rPr>
            </a:br>
            <a:r>
              <a:rPr lang="ru-RU" sz="1900" dirty="0">
                <a:latin typeface="Arial" pitchFamily="34" charset="0"/>
                <a:cs typeface="Arial" pitchFamily="34" charset="0"/>
              </a:rPr>
              <a:t>Техника работы с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воском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>
                <a:latin typeface="Arial" pitchFamily="34" charset="0"/>
                <a:cs typeface="Arial" pitchFamily="34" charset="0"/>
              </a:rPr>
            </a:br>
            <a:r>
              <a:rPr lang="ru-RU" sz="1900" dirty="0">
                <a:latin typeface="Arial" pitchFamily="34" charset="0"/>
                <a:cs typeface="Arial" pitchFamily="34" charset="0"/>
              </a:rPr>
              <a:t>Узелковый батик</a:t>
            </a:r>
            <a:br>
              <a:rPr lang="ru-RU" sz="1900" dirty="0">
                <a:latin typeface="Arial" pitchFamily="34" charset="0"/>
                <a:cs typeface="Arial" pitchFamily="34" charset="0"/>
              </a:rPr>
            </a:b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Бандана</a:t>
            </a:r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>
                <a:latin typeface="Arial" pitchFamily="34" charset="0"/>
                <a:cs typeface="Arial" pitchFamily="34" charset="0"/>
              </a:rPr>
            </a:br>
            <a:r>
              <a:rPr lang="ru-RU" sz="19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Ткань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, нитки, красители</a:t>
            </a:r>
            <a:br>
              <a:rPr lang="ru-RU" sz="1900" dirty="0">
                <a:latin typeface="Arial" pitchFamily="34" charset="0"/>
                <a:cs typeface="Arial" pitchFamily="34" charset="0"/>
              </a:rPr>
            </a:br>
            <a:r>
              <a:rPr lang="ru-RU" sz="1900" dirty="0">
                <a:latin typeface="Arial" pitchFamily="34" charset="0"/>
                <a:cs typeface="Arial" pitchFamily="34" charset="0"/>
              </a:rPr>
              <a:t>Свечка, вода, красители, кисти</a:t>
            </a:r>
            <a:br>
              <a:rPr lang="ru-RU" sz="1900" dirty="0">
                <a:latin typeface="Arial" pitchFamily="34" charset="0"/>
                <a:cs typeface="Arial" pitchFamily="34" charset="0"/>
              </a:rPr>
            </a:br>
            <a:r>
              <a:rPr lang="ru-RU" sz="1900" dirty="0">
                <a:latin typeface="Arial" pitchFamily="34" charset="0"/>
                <a:cs typeface="Arial" pitchFamily="34" charset="0"/>
              </a:rPr>
              <a:t>Только ткань, вода, кисти, красители</a:t>
            </a:r>
            <a:br>
              <a:rPr lang="ru-RU" sz="1900" dirty="0">
                <a:latin typeface="Arial" pitchFamily="34" charset="0"/>
                <a:cs typeface="Arial" pitchFamily="34" charset="0"/>
              </a:rPr>
            </a:br>
            <a:r>
              <a:rPr lang="ru-RU" sz="1900" dirty="0">
                <a:latin typeface="Arial" pitchFamily="34" charset="0"/>
                <a:cs typeface="Arial" pitchFamily="34" charset="0"/>
              </a:rPr>
              <a:t>Резервирующий состав, красители,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ткань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Фиксированное </a:t>
            </a:r>
            <a:r>
              <a:rPr lang="ru-RU" sz="4000" b="1" dirty="0" smtClean="0">
                <a:solidFill>
                  <a:srgbClr val="7030A0"/>
                </a:solidFill>
              </a:rPr>
              <a:t>повторение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Примеры заданий :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500034" y="2000240"/>
            <a:ext cx="2971792" cy="4525963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Дополните </a:t>
            </a:r>
            <a:r>
              <a:rPr lang="ru-RU" sz="45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ответы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Холодный батик – это…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__________________________________________</a:t>
            </a:r>
            <a:endParaRPr lang="ru-RU" sz="4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Горячий батик – это…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__________________________________________</a:t>
            </a:r>
            <a:endParaRPr lang="ru-RU" sz="4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857620" y="1500174"/>
            <a:ext cx="4686304" cy="5214974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1. Перед вами образцы ткани, выберете те, которые подходят для горячего батика.</a:t>
            </a:r>
          </a:p>
          <a:p>
            <a:r>
              <a:rPr lang="ru-RU" sz="3800" dirty="0" smtClean="0"/>
              <a:t>лен</a:t>
            </a:r>
          </a:p>
          <a:p>
            <a:r>
              <a:rPr lang="ru-RU" sz="3800" dirty="0" smtClean="0"/>
              <a:t>шелк</a:t>
            </a:r>
          </a:p>
          <a:p>
            <a:r>
              <a:rPr lang="ru-RU" sz="3800" dirty="0" smtClean="0"/>
              <a:t>кожа</a:t>
            </a:r>
          </a:p>
          <a:p>
            <a:r>
              <a:rPr lang="ru-RU" sz="3800" dirty="0" smtClean="0"/>
              <a:t>хлопок</a:t>
            </a:r>
          </a:p>
          <a:p>
            <a:r>
              <a:rPr lang="ru-RU" sz="3800" dirty="0" err="1" smtClean="0"/>
              <a:t>стрейч</a:t>
            </a:r>
            <a:endParaRPr lang="ru-RU" sz="3800" dirty="0" smtClean="0"/>
          </a:p>
          <a:p>
            <a:r>
              <a:rPr lang="ru-RU" sz="3800" dirty="0" smtClean="0"/>
              <a:t>шифон</a:t>
            </a:r>
          </a:p>
          <a:p>
            <a:r>
              <a:rPr lang="ru-RU" sz="3800" dirty="0" smtClean="0"/>
              <a:t>Шерсть</a:t>
            </a:r>
          </a:p>
          <a:p>
            <a:pPr>
              <a:buNone/>
            </a:pP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 smtClean="0"/>
          </a:p>
          <a:p>
            <a:pPr>
              <a:buNone/>
            </a:pPr>
            <a:r>
              <a:rPr lang="ru-RU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2. Перед вами образцы ткани, выберете те, которые подходят для холодного батика.</a:t>
            </a:r>
          </a:p>
          <a:p>
            <a:r>
              <a:rPr lang="ru-RU" sz="3800" dirty="0" smtClean="0"/>
              <a:t>кашемир</a:t>
            </a:r>
          </a:p>
          <a:p>
            <a:r>
              <a:rPr lang="ru-RU" sz="3800" dirty="0" smtClean="0"/>
              <a:t>шелк</a:t>
            </a:r>
          </a:p>
          <a:p>
            <a:r>
              <a:rPr lang="ru-RU" sz="3800" dirty="0" smtClean="0"/>
              <a:t>атлас</a:t>
            </a:r>
          </a:p>
          <a:p>
            <a:r>
              <a:rPr lang="ru-RU" sz="3800" dirty="0" smtClean="0"/>
              <a:t>хлопок</a:t>
            </a:r>
          </a:p>
          <a:p>
            <a:r>
              <a:rPr lang="ru-RU" sz="3800" dirty="0" err="1" smtClean="0"/>
              <a:t>фатин</a:t>
            </a:r>
            <a:endParaRPr lang="ru-RU" sz="3800" dirty="0" smtClean="0"/>
          </a:p>
          <a:p>
            <a:r>
              <a:rPr lang="ru-RU" sz="3800" dirty="0" smtClean="0"/>
              <a:t>шифон</a:t>
            </a:r>
          </a:p>
          <a:p>
            <a:r>
              <a:rPr lang="ru-RU" sz="3800" dirty="0" smtClean="0"/>
              <a:t>Шерсть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95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7030A0"/>
                </a:solidFill>
              </a:rPr>
              <a:t>Фиксированное </a:t>
            </a:r>
            <a:r>
              <a:rPr lang="ru-RU" sz="3600" b="1" dirty="0" smtClean="0">
                <a:solidFill>
                  <a:srgbClr val="7030A0"/>
                </a:solidFill>
              </a:rPr>
              <a:t>повторение</a:t>
            </a:r>
            <a:r>
              <a:rPr lang="ru-RU" sz="3600" b="1" dirty="0">
                <a:solidFill>
                  <a:srgbClr val="1F497D"/>
                </a:solidFill>
              </a:rPr>
              <a:t/>
            </a:r>
            <a:br>
              <a:rPr lang="ru-RU" sz="3600" b="1" dirty="0">
                <a:solidFill>
                  <a:srgbClr val="1F497D"/>
                </a:solidFill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400420" cy="39512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indent="0">
              <a:spcBef>
                <a:spcPts val="0"/>
              </a:spcBef>
              <a:buNone/>
            </a:pPr>
            <a:r>
              <a:rPr lang="ru-RU" sz="19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Исправьте ошибки в этапах выполнения </a:t>
            </a:r>
            <a:r>
              <a:rPr lang="ru-RU" sz="1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работы в </a:t>
            </a:r>
            <a:r>
              <a:rPr lang="ru-RU" sz="19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технике холодный батик: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Выполнение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изображения в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цвете.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Создание эскиза.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композиции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изображения.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Перевод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эскиза на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ткань.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Оформление работы.</a:t>
            </a:r>
            <a:endParaRPr lang="ru-RU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071934" y="1714488"/>
            <a:ext cx="4613279" cy="4697427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Какие инструменты и материалы используются в технике холодного батика?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(ответ)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ткань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рама и кнопки;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карандаш;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стеклянная трубочка для резерва;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резервирующий состав;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краски батик.;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кисти от тонких № 2 до толстых № 8;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палитра;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ёмкость с водой;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ватные палочки (по 1 на каждый цвет);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тряпки для удаления лишней влаги с кистей;</a:t>
            </a:r>
          </a:p>
          <a:p>
            <a:pPr lvl="1"/>
            <a:r>
              <a:rPr lang="ru-RU" sz="2600" dirty="0" smtClean="0">
                <a:latin typeface="Arial" pitchFamily="34" charset="0"/>
                <a:cs typeface="Arial" pitchFamily="34" charset="0"/>
              </a:rPr>
              <a:t>фен; утюг.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C524-492F-4C8F-BA61-CADC5E6A96E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165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517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Фиксированные виды повторения учебного материала на занятиях по обучению батику в условиях дополнительного образования детей</vt:lpstr>
      <vt:lpstr>Цель мастер-класса</vt:lpstr>
      <vt:lpstr>Слайд 3</vt:lpstr>
      <vt:lpstr> Виды повторения </vt:lpstr>
      <vt:lpstr>Фиксированное повторение </vt:lpstr>
      <vt:lpstr> Устное повторение. Беседа.</vt:lpstr>
      <vt:lpstr>Фиксированное повторение Примеры заданий</vt:lpstr>
      <vt:lpstr>Фиксированное повторение  Примеры заданий : </vt:lpstr>
      <vt:lpstr>Фиксированное повторение  Примеры заданий</vt:lpstr>
      <vt:lpstr>Фиксированное повторение.  Взаимопроверка </vt:lpstr>
      <vt:lpstr>Фиксированное пофторение с использованием ИКТ</vt:lpstr>
      <vt:lpstr> Выводы</vt:lpstr>
      <vt:lpstr>Фиксированные виды повторения учебного материала на занятиях по обучению батику в условиях дополнительного образования детей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Alfiya</dc:creator>
  <cp:lastModifiedBy>Alfiya</cp:lastModifiedBy>
  <cp:revision>57</cp:revision>
  <dcterms:created xsi:type="dcterms:W3CDTF">2023-03-20T07:18:22Z</dcterms:created>
  <dcterms:modified xsi:type="dcterms:W3CDTF">2023-06-06T06:08:20Z</dcterms:modified>
</cp:coreProperties>
</file>