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1F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DEEB1-427F-41F1-AF3C-1F865A3FBD41}" type="datetimeFigureOut">
              <a:rPr lang="ru-RU" smtClean="0"/>
              <a:t>05.02.2010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9D892-8C9A-440C-95C0-71DD4E4EFEE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9D892-8C9A-440C-95C0-71DD4E4EFEE8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9D892-8C9A-440C-95C0-71DD4E4EFEE8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zoom/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/>
              <a:t>«</a:t>
            </a:r>
            <a:r>
              <a:rPr lang="ru-RU" sz="4800" dirty="0" smtClean="0"/>
              <a:t>Портрет:</a:t>
            </a:r>
            <a:r>
              <a:rPr lang="ru-RU" sz="4800" dirty="0" smtClean="0"/>
              <a:t> </a:t>
            </a:r>
            <a:r>
              <a:rPr lang="ru-RU" sz="4800" dirty="0" smtClean="0"/>
              <a:t>создание </a:t>
            </a:r>
            <a:r>
              <a:rPr lang="ru-RU" sz="4800" dirty="0" smtClean="0"/>
              <a:t>художественного </a:t>
            </a:r>
            <a:r>
              <a:rPr lang="ru-RU" sz="4800" dirty="0" smtClean="0"/>
              <a:t>образа»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по станковой композиции в 4-м классе художественного отделения ДХШ</a:t>
            </a:r>
            <a:endParaRPr lang="ru-RU" dirty="0"/>
          </a:p>
        </p:txBody>
      </p:sp>
    </p:spTree>
  </p:cSld>
  <p:clrMapOvr>
    <a:masterClrMapping/>
  </p:clrMapOvr>
  <p:transition spd="slow">
    <p:zoom/>
    <p:sndAc>
      <p:stSnd>
        <p:snd r:embed="rId3" name="chimes.wav" builtIn="1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zabela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5786" y="785794"/>
            <a:ext cx="3571900" cy="5447967"/>
          </a:xfrm>
        </p:spPr>
      </p:pic>
      <p:pic>
        <p:nvPicPr>
          <p:cNvPr id="6" name="Содержимое 5" descr="е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86314" y="785794"/>
            <a:ext cx="3502767" cy="5429288"/>
          </a:xfrm>
        </p:spPr>
      </p:pic>
    </p:spTree>
  </p:cSld>
  <p:clrMapOvr>
    <a:masterClrMapping/>
  </p:clrMapOvr>
  <p:transition spd="slow">
    <p:zoom/>
    <p:sndAc>
      <p:stSnd>
        <p:snd r:embed="rId2" name="chimes.wav" builtIn="1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«Существенные признаки художественного образа»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Связь с личностью, с духовностью, внутренним миром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Сочетание типичного и 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конкретного</a:t>
            </a:r>
          </a:p>
          <a:p>
            <a:pPr lvl="0"/>
            <a:r>
              <a:rPr lang="ru-RU" sz="2800" i="1" dirty="0" smtClean="0">
                <a:solidFill>
                  <a:srgbClr val="FF0000"/>
                </a:solidFill>
              </a:rPr>
              <a:t>Выражение чувств, </a:t>
            </a:r>
            <a:r>
              <a:rPr lang="ru-RU" sz="2800" i="1" dirty="0" smtClean="0">
                <a:solidFill>
                  <a:srgbClr val="FF0000"/>
                </a:solidFill>
              </a:rPr>
              <a:t>отношения создателя</a:t>
            </a:r>
            <a:endParaRPr lang="ru-RU" sz="2800" dirty="0" smtClean="0">
              <a:solidFill>
                <a:srgbClr val="FF0000"/>
              </a:solidFill>
            </a:endParaRP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pPr lvl="0"/>
            <a:endParaRPr lang="ru-RU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zoom/>
    <p:sndAc>
      <p:stSnd>
        <p:snd r:embed="rId2" name="chimes.wav" builtIn="1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295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14414" y="928670"/>
            <a:ext cx="2857520" cy="3929090"/>
          </a:xfr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Содержимое 5" descr="MrJoke-sejtov-5166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50098" y="928670"/>
            <a:ext cx="3508116" cy="3929090"/>
          </a:xfrm>
        </p:spPr>
      </p:pic>
      <p:sp>
        <p:nvSpPr>
          <p:cNvPr id="7" name="TextBox 6"/>
          <p:cNvSpPr txBox="1"/>
          <p:nvPr/>
        </p:nvSpPr>
        <p:spPr>
          <a:xfrm>
            <a:off x="642910" y="450057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57686" y="450057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б)</a:t>
            </a:r>
            <a:endParaRPr lang="ru-RU" dirty="0"/>
          </a:p>
        </p:txBody>
      </p:sp>
    </p:spTree>
  </p:cSld>
  <p:clrMapOvr>
    <a:masterClrMapping/>
  </p:clrMapOvr>
  <p:transition spd="slow">
    <p:zoom/>
    <p:sndAc>
      <p:stSnd>
        <p:snd r:embed="rId2" name="chimes.wav" builtIn="1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x_7a2f8d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642918"/>
            <a:ext cx="1643074" cy="282679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Рисунок 3" descr="x_f0d966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714356"/>
            <a:ext cx="1781932" cy="278608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Рисунок 4" descr="п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3929066"/>
            <a:ext cx="2798651" cy="237483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Рисунок 6" descr="ж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38" y="714356"/>
            <a:ext cx="2238997" cy="278608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Рисунок 7" descr="Vrubel_Seraph_Pushki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929066"/>
            <a:ext cx="3357554" cy="238373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</p:cSld>
  <p:clrMapOvr>
    <a:masterClrMapping/>
  </p:clrMapOvr>
  <p:transition spd="slow">
    <p:zoom/>
    <p:sndAc>
      <p:stSnd>
        <p:snd r:embed="rId2" name="chimes.wav" builtIn="1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«Существенные признаки художественного образа»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Связь с личностью, с духовностью, внутренним миром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Сочетание типичного и 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конкретного</a:t>
            </a:r>
          </a:p>
          <a:p>
            <a:pPr lvl="0"/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Выражение чувств, 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отношения создателя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sz="2800" i="1" dirty="0" smtClean="0">
                <a:solidFill>
                  <a:srgbClr val="FF0000"/>
                </a:solidFill>
              </a:rPr>
              <a:t>Мастерство</a:t>
            </a:r>
            <a:endParaRPr lang="ru-RU" sz="2800" dirty="0" smtClean="0">
              <a:solidFill>
                <a:srgbClr val="FF0000"/>
              </a:solidFill>
            </a:endParaRP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pPr lvl="0"/>
            <a:endParaRPr lang="ru-RU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zoom/>
    <p:sndAc>
      <p:stSnd>
        <p:snd r:embed="rId2" name="chimes.wav" builtIn="1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«Существенные признаки художественного образа»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Связь с личностью, с духовностью, внутренним миром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Сочетание типичного и 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конкретного</a:t>
            </a:r>
          </a:p>
          <a:p>
            <a:pPr lvl="0"/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Выражение чувств, 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отношения создателя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sz="2800" i="1" dirty="0" smtClean="0">
                <a:solidFill>
                  <a:schemeClr val="tx2"/>
                </a:solidFill>
              </a:rPr>
              <a:t>Мастерство</a:t>
            </a:r>
            <a:endParaRPr lang="ru-RU" sz="2800" dirty="0" smtClean="0">
              <a:solidFill>
                <a:schemeClr val="tx2"/>
              </a:solidFill>
            </a:endParaRPr>
          </a:p>
          <a:p>
            <a:pPr lvl="0"/>
            <a:r>
              <a:rPr lang="ru-RU" sz="2800" i="1" dirty="0" smtClean="0">
                <a:solidFill>
                  <a:srgbClr val="FF0000"/>
                </a:solidFill>
              </a:rPr>
              <a:t>Фантазия</a:t>
            </a:r>
            <a:endParaRPr lang="ru-RU" sz="2800" dirty="0" smtClean="0">
              <a:solidFill>
                <a:srgbClr val="FF0000"/>
              </a:solidFill>
            </a:endParaRP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pPr lvl="0">
              <a:buNone/>
            </a:pPr>
            <a:endParaRPr lang="ru-RU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zoom/>
    <p:sndAc>
      <p:stSnd>
        <p:snd r:embed="rId2" name="chimes.wav" builtIn="1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Последовательность работы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Изучение внешности и лица портретируемого и сопоставление его с какой либо исторической эпохой, профессией или героем для усиления восприятия образа.</a:t>
            </a:r>
          </a:p>
          <a:p>
            <a:pPr lvl="0"/>
            <a:r>
              <a:rPr lang="ru-RU" dirty="0" smtClean="0"/>
              <a:t>Легкое композиционное построение на листе с размещением портретируемого и соответствующих атрибутов.</a:t>
            </a:r>
          </a:p>
          <a:p>
            <a:pPr lvl="0"/>
            <a:r>
              <a:rPr lang="ru-RU" dirty="0" smtClean="0"/>
              <a:t>Уточнение характерных черт, светотеневая моделировка образа.</a:t>
            </a:r>
          </a:p>
          <a:p>
            <a:pPr lvl="0"/>
            <a:r>
              <a:rPr lang="ru-RU" dirty="0" smtClean="0"/>
              <a:t>Обобщение художественного </a:t>
            </a:r>
            <a:r>
              <a:rPr lang="ru-RU" dirty="0" smtClean="0"/>
              <a:t>образа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zoom/>
    <p:sndAc>
      <p:stSnd>
        <p:snd r:embed="rId2" name="chimes.wav" builtIn="1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dirty="0" smtClean="0"/>
              <a:t>.      </a:t>
            </a:r>
            <a:r>
              <a:rPr lang="ru-RU" dirty="0" smtClean="0"/>
              <a:t>Какой вы </a:t>
            </a:r>
            <a:r>
              <a:rPr lang="ru-RU" dirty="0" smtClean="0"/>
              <a:t>по характеру образ </a:t>
            </a:r>
            <a:r>
              <a:rPr lang="ru-RU" dirty="0" smtClean="0"/>
              <a:t>создавали?</a:t>
            </a:r>
            <a:endParaRPr lang="ru-RU" dirty="0" smtClean="0"/>
          </a:p>
          <a:p>
            <a:r>
              <a:rPr lang="ru-RU" dirty="0" smtClean="0"/>
              <a:t>2.      Какие материалы вы выбрали для реализации своего замысла? Почему?</a:t>
            </a:r>
          </a:p>
          <a:p>
            <a:r>
              <a:rPr lang="ru-RU" dirty="0" smtClean="0"/>
              <a:t>3.      Какие приемы работы вы использовали? Чем это было оправдано?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714356"/>
            <a:ext cx="77153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</a:rPr>
              <a:t>Памятка для защиты проекта - образа.</a:t>
            </a:r>
            <a:endParaRPr lang="ru-RU" sz="3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zoom/>
    <p:sndAc>
      <p:stSnd>
        <p:snd r:embed="rId2" name="chimes.wav" builtIn="1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Нежный, романтичный, героический, неприятный, трогательный, заботливый, искренний, тревожный, нервный</a:t>
            </a:r>
            <a:r>
              <a:rPr lang="ru-RU" smtClean="0"/>
              <a:t>, мужественный, </a:t>
            </a:r>
            <a:endParaRPr lang="ru-RU" dirty="0"/>
          </a:p>
        </p:txBody>
      </p:sp>
    </p:spTree>
  </p:cSld>
  <p:clrMapOvr>
    <a:masterClrMapping/>
  </p:clrMapOvr>
  <p:transition spd="slow">
    <p:zoom/>
    <p:sndAc>
      <p:stSnd>
        <p:snd r:embed="rId2" name="chimes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«Существенные признаки художественного образа»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i="1" dirty="0" smtClean="0">
                <a:solidFill>
                  <a:srgbClr val="771F5E"/>
                </a:solidFill>
              </a:rPr>
              <a:t>Связь </a:t>
            </a:r>
            <a:r>
              <a:rPr lang="ru-RU" sz="3600" i="1" dirty="0" smtClean="0">
                <a:solidFill>
                  <a:srgbClr val="771F5E"/>
                </a:solidFill>
              </a:rPr>
              <a:t>с личностью, с духовностью, внутренним миром</a:t>
            </a:r>
            <a:r>
              <a:rPr lang="ru-RU" sz="3600" i="1" dirty="0" smtClean="0">
                <a:solidFill>
                  <a:srgbClr val="771F5E"/>
                </a:solidFill>
              </a:rPr>
              <a:t>.</a:t>
            </a:r>
            <a:endParaRPr lang="ru-RU" sz="3600" dirty="0" smtClean="0">
              <a:solidFill>
                <a:srgbClr val="771F5E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zoom/>
    <p:sndAc>
      <p:stSnd>
        <p:snd r:embed="rId2" name="chimes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200" dirty="0" smtClean="0"/>
              <a:t>Михаил Александрович Врубель</a:t>
            </a:r>
            <a:br>
              <a:rPr lang="ru-RU" sz="4200" dirty="0" smtClean="0"/>
            </a:br>
            <a:r>
              <a:rPr lang="ru-RU" sz="4200" dirty="0" smtClean="0"/>
              <a:t>(1856-1910)</a:t>
            </a:r>
            <a:endParaRPr lang="ru-RU" sz="4200" dirty="0"/>
          </a:p>
        </p:txBody>
      </p:sp>
      <p:pic>
        <p:nvPicPr>
          <p:cNvPr id="4" name="Содержимое 3" descr="б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02945" y="1920875"/>
            <a:ext cx="3547110" cy="4433888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выдающийся русский художник рубежа XIX—XX веков, мастер универсальных возможностей, прославивший своё имя практически во всех видах и жанрах изобразительного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искусства.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  <p:sndAc>
      <p:stSnd>
        <p:snd r:embed="rId2" name="chimes.wav" builtIn="1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vrubel_47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571736" y="4214818"/>
            <a:ext cx="2005819" cy="1857388"/>
          </a:xfrm>
        </p:spPr>
      </p:pic>
      <p:pic>
        <p:nvPicPr>
          <p:cNvPr id="10" name="Содержимое 9" descr="000000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7215206" y="1214422"/>
            <a:ext cx="1523480" cy="2428892"/>
          </a:xfrm>
        </p:spPr>
      </p:pic>
      <p:pic>
        <p:nvPicPr>
          <p:cNvPr id="11" name="Содержимое 7" descr="vrubel_4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7422" y="1285860"/>
            <a:ext cx="2161744" cy="1785950"/>
          </a:xfrm>
          <a:prstGeom prst="rect">
            <a:avLst/>
          </a:prstGeom>
        </p:spPr>
      </p:pic>
      <p:pic>
        <p:nvPicPr>
          <p:cNvPr id="13" name="Содержимое 7" descr="vrubel_4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8" y="4214818"/>
            <a:ext cx="2286016" cy="1939831"/>
          </a:xfrm>
          <a:prstGeom prst="rect">
            <a:avLst/>
          </a:prstGeom>
        </p:spPr>
      </p:pic>
      <p:pic>
        <p:nvPicPr>
          <p:cNvPr id="14" name="Содержимое 7" descr="vrubel_4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1285860"/>
            <a:ext cx="1872743" cy="3929090"/>
          </a:xfrm>
          <a:prstGeom prst="rect">
            <a:avLst/>
          </a:prstGeom>
        </p:spPr>
      </p:pic>
      <p:pic>
        <p:nvPicPr>
          <p:cNvPr id="15" name="Рисунок 14" descr="x_af083390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9190" y="1285860"/>
            <a:ext cx="1609141" cy="24288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5720" y="5429264"/>
            <a:ext cx="4009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«Портрет Н.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</a:rPr>
              <a:t>Забелы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на фоне березок»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5984" y="3214686"/>
            <a:ext cx="2877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«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Портрет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Арцыбашева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928926" y="6143644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«Демон»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0" y="3714752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«Портрет Мамонтова»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16" y="3714752"/>
            <a:ext cx="2502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 «Портрет Брюсова»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6215074" y="6215082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«У камина»</a:t>
            </a:r>
            <a:endParaRPr lang="ru-RU" sz="1600" dirty="0"/>
          </a:p>
        </p:txBody>
      </p:sp>
    </p:spTree>
  </p:cSld>
  <p:clrMapOvr>
    <a:masterClrMapping/>
  </p:clrMapOvr>
  <p:transition spd="slow">
    <p:zoom/>
    <p:sndAc>
      <p:stSnd>
        <p:snd r:embed="rId3" name="chimes.wav" builtIn="1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img201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571472" y="1071546"/>
            <a:ext cx="3358664" cy="4289858"/>
          </a:xfrm>
        </p:spPr>
      </p:pic>
      <p:pic>
        <p:nvPicPr>
          <p:cNvPr id="13" name="Содержимое 12" descr="1-web.jpg"/>
          <p:cNvPicPr>
            <a:picLocks noGrp="1" noChangeAspect="1"/>
          </p:cNvPicPr>
          <p:nvPr>
            <p:ph sz="quarter" idx="4294967295"/>
          </p:nvPr>
        </p:nvPicPr>
        <p:blipFill>
          <a:blip r:embed="rId4"/>
          <a:stretch>
            <a:fillRect/>
          </a:stretch>
        </p:blipFill>
        <p:spPr>
          <a:xfrm>
            <a:off x="4572000" y="1071546"/>
            <a:ext cx="3857652" cy="4324352"/>
          </a:xfrm>
        </p:spPr>
      </p:pic>
      <p:sp>
        <p:nvSpPr>
          <p:cNvPr id="14" name="TextBox 13"/>
          <p:cNvSpPr txBox="1"/>
          <p:nvPr/>
        </p:nvSpPr>
        <p:spPr>
          <a:xfrm>
            <a:off x="500034" y="542926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Фотопортрет Н. И.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Забелы-Врубель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6314" y="5500702"/>
            <a:ext cx="3159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М. Врубель. «Портрет жены»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zoom/>
    <p:sndAc>
      <p:stSnd>
        <p:snd r:embed="rId2" name="chimes.wav" builtIn="1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w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925" y="1047750"/>
            <a:ext cx="4248150" cy="476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0430" y="5929330"/>
            <a:ext cx="2135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М.Врубель. «Муза»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zoom/>
    <p:sndAc>
      <p:stSnd>
        <p:snd r:embed="rId2" name="chimes.wav" builtIn="1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«Существенные признаки художественного образа»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i="1" dirty="0" smtClean="0">
                <a:solidFill>
                  <a:srgbClr val="002060"/>
                </a:solidFill>
              </a:rPr>
              <a:t>Связь с личностью, с духовностью, внутренним миром</a:t>
            </a:r>
            <a:r>
              <a:rPr lang="ru-RU" sz="2800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800" i="1" dirty="0" smtClean="0">
                <a:solidFill>
                  <a:srgbClr val="FF0000"/>
                </a:solidFill>
              </a:rPr>
              <a:t>Сочетание типичного и конкретного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/>
            <a:endParaRPr lang="ru-RU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zoom/>
    <p:sndAc>
      <p:stSnd>
        <p:snd r:embed="rId2" name="chimes.wav" builtIn="1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771808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42976" y="1071546"/>
            <a:ext cx="2714525" cy="4748439"/>
          </a:xfrm>
        </p:spPr>
      </p:pic>
      <p:pic>
        <p:nvPicPr>
          <p:cNvPr id="8" name="Содержимое 7" descr="л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86314" y="1071546"/>
            <a:ext cx="3270669" cy="4786346"/>
          </a:xfrm>
        </p:spPr>
      </p:pic>
    </p:spTree>
  </p:cSld>
  <p:clrMapOvr>
    <a:masterClrMapping/>
  </p:clrMapOvr>
  <p:transition spd="slow">
    <p:zoom/>
    <p:sndAc>
      <p:stSnd>
        <p:snd r:embed="rId2" name="chimes.wav" builtIn="1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b6912de927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00100" y="785794"/>
            <a:ext cx="3643338" cy="5147098"/>
          </a:xfrm>
        </p:spPr>
      </p:pic>
      <p:pic>
        <p:nvPicPr>
          <p:cNvPr id="6" name="Содержимое 5" descr="у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572132" y="785794"/>
            <a:ext cx="1857388" cy="5194206"/>
          </a:xfrm>
        </p:spPr>
      </p:pic>
    </p:spTree>
  </p:cSld>
  <p:clrMapOvr>
    <a:masterClrMapping/>
  </p:clrMapOvr>
  <p:transition spd="slow">
    <p:zoom/>
    <p:sndAc>
      <p:stSnd>
        <p:snd r:embed="rId2" name="chimes.wav" builtIn="1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</TotalTime>
  <Words>324</Words>
  <PresentationFormat>Экран (4:3)</PresentationFormat>
  <Paragraphs>50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«Портрет: создание художественного образа»</vt:lpstr>
      <vt:lpstr>«Существенные признаки художественного образа»</vt:lpstr>
      <vt:lpstr>Михаил Александрович Врубель (1856-1910)</vt:lpstr>
      <vt:lpstr>Слайд 4</vt:lpstr>
      <vt:lpstr>Слайд 5</vt:lpstr>
      <vt:lpstr>Слайд 6</vt:lpstr>
      <vt:lpstr>«Существенные признаки художественного образа»</vt:lpstr>
      <vt:lpstr>Слайд 8</vt:lpstr>
      <vt:lpstr>Слайд 9</vt:lpstr>
      <vt:lpstr>Слайд 10</vt:lpstr>
      <vt:lpstr>«Существенные признаки художественного образа»</vt:lpstr>
      <vt:lpstr>Слайд 12</vt:lpstr>
      <vt:lpstr>Слайд 13</vt:lpstr>
      <vt:lpstr>«Существенные признаки художественного образа»</vt:lpstr>
      <vt:lpstr>«Существенные признаки художественного образа»</vt:lpstr>
      <vt:lpstr>Последовательность работы </vt:lpstr>
      <vt:lpstr> 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«Портрет: создание художественного образа»</dc:title>
  <cp:lastModifiedBy>Guzel</cp:lastModifiedBy>
  <cp:revision>11</cp:revision>
  <dcterms:modified xsi:type="dcterms:W3CDTF">2010-02-05T07:30:37Z</dcterms:modified>
</cp:coreProperties>
</file>