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1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Default ContentType="image/png" Extension="png"/>
  <Default ContentType="audio/unknown" Extension="mp3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theme+xml" PartName="/ppt/theme/theme1.xml"/>
  <Default ContentType="image/jpeg" Extension="jpeg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9" r:id="rId2"/>
    <p:sldId id="256" r:id="rId3"/>
    <p:sldId id="290" r:id="rId4"/>
    <p:sldId id="288" r:id="rId5"/>
    <p:sldId id="259" r:id="rId6"/>
    <p:sldId id="291" r:id="rId7"/>
    <p:sldId id="258" r:id="rId8"/>
    <p:sldId id="292" r:id="rId9"/>
    <p:sldId id="264" r:id="rId10"/>
    <p:sldId id="295" r:id="rId11"/>
    <p:sldId id="296" r:id="rId12"/>
    <p:sldId id="267" r:id="rId13"/>
    <p:sldId id="294" r:id="rId14"/>
    <p:sldId id="298" r:id="rId15"/>
    <p:sldId id="297" r:id="rId16"/>
    <p:sldId id="262" r:id="rId17"/>
    <p:sldId id="261" r:id="rId18"/>
    <p:sldId id="299" r:id="rId19"/>
    <p:sldId id="300" r:id="rId20"/>
    <p:sldId id="301" r:id="rId21"/>
    <p:sldId id="26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6FFFF"/>
    <a:srgbClr val="ABD5FF"/>
    <a:srgbClr val="99FF66"/>
    <a:srgbClr val="66FF66"/>
    <a:srgbClr val="99CCFF"/>
    <a:srgbClr val="66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5945" autoAdjust="0"/>
    <p:restoredTop sz="94660"/>
  </p:normalViewPr>
  <p:slideViewPr>
    <p:cSldViewPr>
      <p:cViewPr>
        <p:scale>
          <a:sx n="90" d="100"/>
          <a:sy n="90" d="100"/>
        </p:scale>
        <p:origin x="1266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10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 ?><Relationships xmlns="http://schemas.openxmlformats.org/package/2006/relationships"><Relationship Id="rId2" Target="../media/image15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3" Target="../media/image17.jpeg" Type="http://schemas.openxmlformats.org/officeDocument/2006/relationships/image"/><Relationship Id="rId2" Target="../media/image16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 ?><Relationships xmlns="http://schemas.openxmlformats.org/package/2006/relationships"><Relationship Id="rId3" Target="../media/image21.jpeg" Type="http://schemas.openxmlformats.org/officeDocument/2006/relationships/image"/><Relationship Id="rId2" Target="../media/image20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2" Target="../media/image22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microsoft.com/office/2007/relationships/media" Target="../media/media1.mp3"/></Relationships>
</file>

<file path=ppt/slides/_rels/slide20.xml.rels><?xml version="1.0" encoding="UTF-8" standalone="yes" ?><Relationships xmlns="http://schemas.openxmlformats.org/package/2006/relationships"><Relationship Id="rId8" Target="../media/image31.jpeg" Type="http://schemas.openxmlformats.org/officeDocument/2006/relationships/image"/><Relationship Id="rId3" Target="../media/image26.jpeg" Type="http://schemas.openxmlformats.org/officeDocument/2006/relationships/image"/><Relationship Id="rId7" Target="../media/image30.jpeg" Type="http://schemas.openxmlformats.org/officeDocument/2006/relationships/image"/><Relationship Id="rId2" Target="../media/image25.jpeg" Type="http://schemas.openxmlformats.org/officeDocument/2006/relationships/image"/><Relationship Id="rId1" Target="../slideLayouts/slideLayout6.xml" Type="http://schemas.openxmlformats.org/officeDocument/2006/relationships/slideLayout"/><Relationship Id="rId6" Target="../media/image29.jpeg" Type="http://schemas.openxmlformats.org/officeDocument/2006/relationships/image"/><Relationship Id="rId11" Target="../media/image34.jpeg" Type="http://schemas.openxmlformats.org/officeDocument/2006/relationships/image"/><Relationship Id="rId5" Target="../media/image28.jpeg" Type="http://schemas.openxmlformats.org/officeDocument/2006/relationships/image"/><Relationship Id="rId10" Target="../media/image33.jpeg" Type="http://schemas.openxmlformats.org/officeDocument/2006/relationships/image"/><Relationship Id="rId4" Target="../media/image27.jpeg" Type="http://schemas.openxmlformats.org/officeDocument/2006/relationships/image"/><Relationship Id="rId9" Target="../media/image32.jpeg" Type="http://schemas.openxmlformats.org/officeDocument/2006/relationships/image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 ?><Relationships xmlns="http://schemas.openxmlformats.org/package/2006/relationships"><Relationship Id="rId2" Target="../media/image10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06" y="241300"/>
            <a:ext cx="8965848" cy="6402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00100" y="500042"/>
            <a:ext cx="3655938" cy="171451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ОЗЕРО</a:t>
            </a:r>
            <a:r>
              <a:rPr lang="ru-RU" sz="4000" dirty="0" smtClean="0"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</a:br>
            <a:r>
              <a:rPr lang="ru-RU" sz="4800" dirty="0" smtClean="0"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БАЙКАЛ</a:t>
            </a:r>
            <a:endParaRPr lang="ru-RU" sz="4800" dirty="0">
              <a:solidFill>
                <a:srgbClr val="FF00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450" y="1844824"/>
            <a:ext cx="8940046" cy="4670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907704" y="620688"/>
            <a:ext cx="5072098" cy="9144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FF66"/>
                </a:solidFill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Осётр байкальский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66FF66"/>
              </a:solidFill>
              <a:effectLst>
                <a:glow rad="101600">
                  <a:schemeClr val="bg1">
                    <a:lumMod val="95000"/>
                    <a:lumOff val="5000"/>
                    <a:alpha val="60000"/>
                  </a:schemeClr>
                </a:glo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132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klev26.ru/wp-content/uploads/b/c/3/bc342301a120e7d620bbae6b37727ac3.jpeg" id="3" name="Picture 4"/>
          <p:cNvPicPr>
            <a:picLocks noChangeArrowheads="1" noChangeAspect="1"/>
          </p:cNvPicPr>
          <p:nvPr/>
        </p:nvPicPr>
        <p:blipFill>
          <a:blip r:embed="rId2"/>
          <a:srcRect b="181" l="36" r="67" t="144"/>
          <a:stretch>
            <a:fillRect/>
          </a:stretch>
        </p:blipFill>
        <p:spPr bwMode="auto">
          <a:xfrm>
            <a:off x="214282" y="357166"/>
            <a:ext cx="8643998" cy="4857784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411760" y="5589240"/>
            <a:ext cx="6357982" cy="626368"/>
          </a:xfrm>
          <a:prstGeom prst="rect">
            <a:avLst/>
          </a:prstGeom>
        </p:spPr>
        <p:txBody>
          <a:bodyPr anchor="ctr" rtlCol="0" vert="horz">
            <a:noAutofit/>
            <a:scene3d>
              <a:camera prst="orthographicFront"/>
              <a:lightRig dir="t" rig="soft"/>
            </a:scene3d>
            <a:sp3d prstMaterial="softEdge">
              <a:bevelT h="25400" w="25400"/>
            </a:sp3d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ru-RU" noProof="0" normalizeH="0" smtClean="0" spc="0" strike="noStrike" sz="5400" u="none">
                <a:ln>
                  <a:noFill/>
                </a:ln>
                <a:solidFill>
                  <a:srgbClr val="66FF66"/>
                </a:solidFill>
                <a:effectLst>
                  <a:outerShdw algn="tl" blurRad="31750" dir="5400000" dist="25400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charset="0" pitchFamily="34" typeface="Calibri"/>
                <a:ea typeface="+mj-ea"/>
                <a:cs charset="0" pitchFamily="34" typeface="Calibri"/>
              </a:rPr>
              <a:t>Байкальский омуль</a:t>
            </a:r>
            <a:endParaRPr b="1" baseline="0" cap="none" dirty="0" i="0" kern="1200" kumimoji="0" lang="ru-RU" noProof="0" normalizeH="0" spc="0" strike="noStrike" sz="5400" u="none">
              <a:ln>
                <a:noFill/>
              </a:ln>
              <a:solidFill>
                <a:srgbClr val="66FF66"/>
              </a:solidFill>
              <a:effectLst>
                <a:outerShdw algn="tl" blurRad="31750" dir="5400000" dist="25400" rotWithShape="0">
                  <a:srgbClr val="000000">
                    <a:alpha val="25000"/>
                  </a:srgbClr>
                </a:outerShdw>
              </a:effectLst>
              <a:uLnTx/>
              <a:uFillTx/>
              <a:latin charset="0" pitchFamily="34" typeface="Calibri"/>
              <a:ea typeface="+mj-ea"/>
              <a:cs charset="0" pitchFamily="34"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4521079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7"/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allAtOnce" grpId="0" spid="4"/>
    </p:bldLst>
  </p:timing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animalreader.ru/wp-content/uploads/2015/02/hariusy-rod-animal-reader.ru-001.jpg" id="5122" name="Picture 2"/>
          <p:cNvPicPr>
            <a:picLocks noChangeArrowheads="1" noChangeAspect="1"/>
          </p:cNvPicPr>
          <p:nvPr/>
        </p:nvPicPr>
        <p:blipFill>
          <a:blip r:embed="rId2">
            <a:lum bright="10000"/>
          </a:blip>
          <a:srcRect b="117" l="13" r="31"/>
          <a:stretch>
            <a:fillRect/>
          </a:stretch>
        </p:blipFill>
        <p:spPr bwMode="auto">
          <a:xfrm>
            <a:off x="464230" y="892951"/>
            <a:ext cx="8500074" cy="573499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868144" y="116632"/>
            <a:ext cx="3000396" cy="936104"/>
          </a:xfrm>
          <a:prstGeom prst="rect">
            <a:avLst/>
          </a:prstGeom>
          <a:ln>
            <a:noFill/>
          </a:ln>
        </p:spPr>
        <p:txBody>
          <a:bodyPr anchor="ctr" rtlCol="0" vert="horz">
            <a:normAutofit lnSpcReduction="10000"/>
            <a:scene3d>
              <a:camera prst="orthographicFront"/>
              <a:lightRig dir="t" rig="soft"/>
            </a:scene3d>
            <a:sp3d prstMaterial="softEdge">
              <a:bevelT h="25400" w="25400"/>
            </a:sp3d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ru-RU" noProof="0" normalizeH="0" smtClean="0" spc="0" strike="noStrike" sz="6000" u="none">
                <a:ln>
                  <a:noFill/>
                </a:ln>
                <a:solidFill>
                  <a:srgbClr val="66FF66"/>
                </a:solidFill>
                <a:effectLst>
                  <a:outerShdw algn="tl" blurRad="31750" dir="5400000" dist="25400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charset="0" pitchFamily="34" typeface="Calibri"/>
                <a:ea typeface="+mj-ea"/>
                <a:cs charset="0" pitchFamily="34" typeface="Calibri"/>
              </a:rPr>
              <a:t>Хариус</a:t>
            </a:r>
            <a:endParaRPr b="1" baseline="0" cap="none" dirty="0" i="0" kern="1200" kumimoji="0" lang="ru-RU" noProof="0" normalizeH="0" spc="0" strike="noStrike" sz="6000" u="none">
              <a:ln>
                <a:noFill/>
              </a:ln>
              <a:solidFill>
                <a:srgbClr val="66FF66"/>
              </a:solidFill>
              <a:effectLst>
                <a:outerShdw algn="tl" blurRad="31750" dir="5400000" dist="25400" rotWithShape="0">
                  <a:srgbClr val="000000">
                    <a:alpha val="25000"/>
                  </a:srgbClr>
                </a:outerShdw>
              </a:effectLst>
              <a:uLnTx/>
              <a:uFillTx/>
              <a:latin charset="0" pitchFamily="34" typeface="Calibri"/>
              <a:ea typeface="+mj-ea"/>
              <a:cs charset="0" pitchFamily="34"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076475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7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12"/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allAtOnce" grpId="0" spid="6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492" y="116632"/>
            <a:ext cx="8958856" cy="6566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1520" y="268268"/>
            <a:ext cx="3925670" cy="2584668"/>
          </a:xfrm>
          <a:prstGeom prst="rect">
            <a:avLst/>
          </a:prstGeom>
          <a:solidFill>
            <a:srgbClr val="002060"/>
          </a:solidFill>
          <a:effectLst>
            <a:softEdge rad="127000"/>
          </a:effectLst>
        </p:spPr>
        <p:txBody>
          <a:bodyPr/>
          <a:lstStyle/>
          <a:p>
            <a:pPr lvl="0" indent="180975">
              <a:spcBef>
                <a:spcPct val="0"/>
              </a:spcBef>
              <a:defRPr/>
            </a:pPr>
            <a:endParaRPr lang="ru-RU" sz="2100" dirty="0" smtClean="0">
              <a:latin typeface="Calibri" pitchFamily="34" charset="0"/>
              <a:cs typeface="Calibri" pitchFamily="34" charset="0"/>
            </a:endParaRPr>
          </a:p>
          <a:p>
            <a:pPr lvl="0" indent="265113">
              <a:spcBef>
                <a:spcPct val="0"/>
              </a:spcBef>
              <a:defRPr/>
            </a:pPr>
            <a:r>
              <a:rPr lang="ru-RU" sz="2100" dirty="0" smtClean="0">
                <a:latin typeface="Calibri" pitchFamily="34" charset="0"/>
                <a:cs typeface="Calibri" pitchFamily="34" charset="0"/>
              </a:rPr>
              <a:t>Рыбки в озере живут</a:t>
            </a:r>
          </a:p>
          <a:p>
            <a:pPr lvl="0" indent="265113">
              <a:spcBef>
                <a:spcPct val="0"/>
              </a:spcBef>
              <a:defRPr/>
            </a:pP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Вверх и вниз они снуют</a:t>
            </a:r>
          </a:p>
          <a:p>
            <a:pPr lvl="0" indent="265113">
              <a:spcBef>
                <a:spcPct val="0"/>
              </a:spcBef>
              <a:defRPr/>
            </a:pPr>
            <a:r>
              <a:rPr lang="ru-RU" sz="2100" dirty="0" smtClean="0">
                <a:latin typeface="Calibri" pitchFamily="34" charset="0"/>
                <a:ea typeface="+mj-ea"/>
                <a:cs typeface="Calibri" pitchFamily="34" charset="0"/>
              </a:rPr>
              <a:t>По команде «раз, два, три»</a:t>
            </a:r>
          </a:p>
          <a:p>
            <a:pPr lvl="0" indent="265113">
              <a:spcBef>
                <a:spcPct val="0"/>
              </a:spcBef>
              <a:defRPr/>
            </a:pP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Выпускают пузыри.</a:t>
            </a:r>
          </a:p>
          <a:p>
            <a:pPr lvl="0" indent="265113">
              <a:spcBef>
                <a:spcPct val="0"/>
              </a:spcBef>
              <a:defRPr/>
            </a:pPr>
            <a:r>
              <a:rPr lang="ru-RU" sz="2100" dirty="0" smtClean="0">
                <a:latin typeface="Calibri" pitchFamily="34" charset="0"/>
                <a:ea typeface="+mj-ea"/>
                <a:cs typeface="Calibri" pitchFamily="34" charset="0"/>
              </a:rPr>
              <a:t>И кружатся, и шалят,</a:t>
            </a:r>
          </a:p>
          <a:p>
            <a:pPr lvl="0" indent="265113">
              <a:spcBef>
                <a:spcPct val="0"/>
              </a:spcBef>
              <a:defRPr/>
            </a:pP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И хвостами шевелят.</a:t>
            </a: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842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4938" y="85298"/>
            <a:ext cx="5015554" cy="3343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52791" y="195082"/>
            <a:ext cx="2673466" cy="9144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3600" dirty="0" smtClean="0"/>
              <a:t>Баклан</a:t>
            </a:r>
            <a:endParaRPr lang="ru-RU" sz="3600" dirty="0"/>
          </a:p>
        </p:txBody>
      </p:sp>
      <p:sp>
        <p:nvSpPr>
          <p:cNvPr id="3" name="AutoShape 5" descr="https://upload.wikimedia.org/wikipedia/commons/6/6e/Common_snipe_fencepos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78126"/>
            <a:ext cx="5251505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66283" y="3717032"/>
            <a:ext cx="2673466" cy="9144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3600" dirty="0" smtClean="0"/>
              <a:t>Бекас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80107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07505" y="116632"/>
            <a:ext cx="2551818" cy="914400"/>
          </a:xfrm>
          <a:prstGeom prst="rect">
            <a:avLst/>
          </a:prstGeom>
        </p:spPr>
        <p:txBody>
          <a:bodyPr anchor="ctr" rtlCol="0" vert="horz">
            <a:noAutofit/>
            <a:scene3d>
              <a:camera prst="orthographicFront"/>
              <a:lightRig dir="t" rig="soft"/>
            </a:scene3d>
            <a:sp3d prstMaterial="softEdge">
              <a:bevelT h="25400" w="25400"/>
            </a:sp3d>
          </a:bodyPr>
          <a:lstStyle/>
          <a:p>
            <a:pPr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dirty="0" lang="ru-RU" smtClean="0" sz="5400">
                <a:solidFill>
                  <a:srgbClr val="66FF66"/>
                </a:solidFill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</a:effectLst>
                <a:latin charset="0" pitchFamily="34" typeface="Calibri"/>
                <a:ea typeface="+mj-ea"/>
                <a:cs charset="0" pitchFamily="34" typeface="Calibri"/>
              </a:rPr>
              <a:t>Птицы</a:t>
            </a:r>
            <a:endParaRPr b="1" baseline="0" cap="none" dirty="0" i="0" kern="1200" kumimoji="0" lang="ru-RU" noProof="0" normalizeH="0" spc="0" strike="noStrike" sz="5400" u="none">
              <a:ln>
                <a:noFill/>
              </a:ln>
              <a:solidFill>
                <a:srgbClr val="66FF66"/>
              </a:solidFill>
              <a:effectLst>
                <a:glow rad="101600">
                  <a:schemeClr val="bg1">
                    <a:lumMod val="95000"/>
                    <a:lumOff val="5000"/>
                    <a:alpha val="60000"/>
                  </a:schemeClr>
                </a:glow>
              </a:effectLst>
              <a:uLnTx/>
              <a:uFillTx/>
              <a:latin charset="0" pitchFamily="34" typeface="Calibri"/>
              <a:ea typeface="+mj-ea"/>
              <a:cs charset="0" pitchFamily="34" typeface="Calibri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1147953"/>
            <a:ext cx="2673466" cy="914400"/>
          </a:xfrm>
        </p:spPr>
        <p:txBody>
          <a:bodyPr>
            <a:normAutofit/>
          </a:bodyPr>
          <a:lstStyle/>
          <a:p>
            <a:pPr algn="r"/>
            <a:r>
              <a:rPr dirty="0" lang="ru-RU" smtClean="0" sz="2400"/>
              <a:t>Белохвостый</a:t>
            </a:r>
            <a:br>
              <a:rPr dirty="0" lang="ru-RU" smtClean="0" sz="2400"/>
            </a:br>
            <a:r>
              <a:rPr dirty="0" lang="ru-RU" smtClean="0" sz="2400"/>
              <a:t>орлан</a:t>
            </a:r>
            <a:endParaRPr dirty="0" lang="ru-RU" sz="2400"/>
          </a:p>
        </p:txBody>
      </p:sp>
      <p:pic>
        <p:nvPicPr>
          <p:cNvPr id="6148" name="Picture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4986" y="116632"/>
            <a:ext cx="600530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"/>
          <a:stretch/>
        </p:blipFill>
        <p:spPr bwMode="auto">
          <a:xfrm>
            <a:off x="107505" y="2924944"/>
            <a:ext cx="430002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626344" y="5826968"/>
            <a:ext cx="2673466" cy="914400"/>
          </a:xfrm>
          <a:prstGeom prst="rect">
            <a:avLst/>
          </a:prstGeom>
        </p:spPr>
        <p:txBody>
          <a:bodyPr anchor="ctr" rtlCol="0" vert="horz">
            <a:normAutofit/>
            <a:scene3d>
              <a:camera prst="orthographicFront"/>
              <a:lightRig dir="t" rig="soft"/>
            </a:scene3d>
            <a:sp3d prstMaterial="softEdge">
              <a:bevelT h="25400" w="25400"/>
            </a:sp3d>
          </a:bodyPr>
          <a:lstStyle>
            <a:lvl1pPr algn="l" eaLnBrk="1" hangingPunct="1" latinLnBrk="0" rtl="0">
              <a:spcBef>
                <a:spcPct val="0"/>
              </a:spcBef>
              <a:buNone/>
              <a:defRPr b="1" kern="1200" kumimoji="0" sz="4100">
                <a:solidFill>
                  <a:schemeClr val="tx2"/>
                </a:solidFill>
                <a:effectLst>
                  <a:outerShdw algn="tl" blurRad="31750" dir="5400000" dist="25400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dirty="0" lang="ru-RU" smtClean="0" sz="2400"/>
              <a:t>Скопа</a:t>
            </a:r>
            <a:endParaRPr dirty="0" lang="ru-RU" sz="2400"/>
          </a:p>
        </p:txBody>
      </p:sp>
    </p:spTree>
    <p:extLst>
      <p:ext uri="{BB962C8B-B14F-4D97-AF65-F5344CB8AC3E}">
        <p14:creationId xmlns:p14="http://schemas.microsoft.com/office/powerpoint/2010/main" xmlns="" val="2682081487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60847"/>
            <a:ext cx="6840760" cy="473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2" t="394"/>
          <a:stretch/>
        </p:blipFill>
        <p:spPr bwMode="auto">
          <a:xfrm flipH="1">
            <a:off x="251520" y="2400104"/>
            <a:ext cx="2664296" cy="1028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6738" y="-99392"/>
            <a:ext cx="8870523" cy="2232249"/>
          </a:xfrm>
        </p:spPr>
        <p:txBody>
          <a:bodyPr>
            <a:normAutofit/>
          </a:bodyPr>
          <a:lstStyle/>
          <a:p>
            <a:pPr algn="ctr"/>
            <a:r>
              <a:rPr dirty="0" lang="ru-RU" smtClean="0" sz="2400">
                <a:effectLst/>
              </a:rPr>
              <a:t>Здесь живет необыкновенное млекопитающее – байкальская нерпа.</a:t>
            </a:r>
            <a:br>
              <a:rPr dirty="0" lang="ru-RU" smtClean="0" sz="2400">
                <a:effectLst/>
              </a:rPr>
            </a:br>
            <a:r>
              <a:rPr dirty="0" lang="ru-RU" smtClean="0" sz="2400">
                <a:effectLst/>
              </a:rPr>
              <a:t>Это родственник северных тюленей. Ученые считают, что попала она сюда по реке Лене миллионы лет назад, когда горы располагались по-другому.</a:t>
            </a:r>
            <a:endParaRPr dirty="0" lang="ru-RU" sz="18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920511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3906"/>
            <a:ext cx="7884876" cy="499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79511" y="116632"/>
            <a:ext cx="8784976" cy="16561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Байкал – край суровый. 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ea typeface="+mj-ea"/>
                <a:cs typeface="Times New Roman" pitchFamily="18" charset="0"/>
              </a:rPr>
              <a:t>Зима длинная, озеро замерзает, а толщина льда  достигает до 2-х метров. Нелегко приходится нерпе. Она следит, чтобы не замерзали «окошки-продухи». Постоянно выныривает из них.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496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973" y="1012626"/>
            <a:ext cx="7676053" cy="576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940902" y="84847"/>
            <a:ext cx="3000396" cy="936104"/>
          </a:xfrm>
          <a:prstGeom prst="rect">
            <a:avLst/>
          </a:prstGeom>
          <a:ln>
            <a:noFill/>
          </a:ln>
        </p:spPr>
        <p:txBody>
          <a:bodyPr vert="horz" rtlCol="0" anchor="ctr">
            <a:normAutofit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FF6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Нерпа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66FF6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256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941" y="908720"/>
            <a:ext cx="8318118" cy="5732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45671"/>
            <a:ext cx="5616624" cy="835057"/>
          </a:xfrm>
        </p:spPr>
        <p:txBody>
          <a:bodyPr/>
          <a:lstStyle/>
          <a:p>
            <a:r>
              <a:rPr lang="ru-RU" dirty="0" smtClean="0"/>
              <a:t>Байкальская нерпа.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7906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Пользователь\Desktop\064-065-min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1428736"/>
            <a:ext cx="8929686" cy="5078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6186478" cy="1230022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72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РОССИЯ</a:t>
            </a:r>
            <a:endParaRPr lang="ru-RU" sz="72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F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signal-pered-obyyavleniem-v-aeroportu-versiya-2-34093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58214" y="57148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355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cstate="print" r:embed="rId2"/>
          <a:srcRect b="117" l="22" r="218" t="49"/>
          <a:stretch>
            <a:fillRect/>
          </a:stretch>
        </p:blipFill>
        <p:spPr bwMode="auto">
          <a:xfrm>
            <a:off x="7290944" y="2147565"/>
            <a:ext cx="1447806" cy="123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393120" y="4976583"/>
            <a:ext cx="1622152" cy="140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cstate="print" r:embed="rId4"/>
          <a:srcRect b="218" l="170" r="367" t="143"/>
          <a:stretch>
            <a:fillRect/>
          </a:stretch>
        </p:blipFill>
        <p:spPr bwMode="auto">
          <a:xfrm>
            <a:off x="7742888" y="4062726"/>
            <a:ext cx="1008112" cy="18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cstate="print" r:embed="rId5"/>
          <a:srcRect b="209"/>
          <a:stretch>
            <a:fillRect/>
          </a:stretch>
        </p:blipFill>
        <p:spPr bwMode="auto">
          <a:xfrm>
            <a:off x="301680" y="3053011"/>
            <a:ext cx="1805032" cy="1153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cstate="print" r:embed="rId6"/>
          <a:srcRect/>
          <a:stretch>
            <a:fillRect/>
          </a:stretch>
        </p:blipFill>
        <p:spPr bwMode="auto">
          <a:xfrm>
            <a:off x="5012353" y="366602"/>
            <a:ext cx="2286728" cy="124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https://i.ytimg.com/vi/075wEktLRy8/maxresdefault.jpg" id="9" name="Рисунок 8"/>
          <p:cNvPicPr/>
          <p:nvPr/>
        </p:nvPicPr>
        <p:blipFill>
          <a:blip cstate="print" r:embed="rId7"/>
          <a:srcRect b="33" l="224" r="9" t="234"/>
          <a:stretch>
            <a:fillRect/>
          </a:stretch>
        </p:blipFill>
        <p:spPr bwMode="auto">
          <a:xfrm>
            <a:off x="5311785" y="5135640"/>
            <a:ext cx="1687864" cy="148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cstate="print" r:embed="rId8"/>
          <a:srcRect b="90" t="334"/>
          <a:stretch>
            <a:fillRect/>
          </a:stretch>
        </p:blipFill>
        <p:spPr bwMode="auto">
          <a:xfrm>
            <a:off x="3059832" y="384707"/>
            <a:ext cx="124079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cstate="print" r:embed="rId9"/>
          <a:srcRect r="195"/>
          <a:stretch>
            <a:fillRect/>
          </a:stretch>
        </p:blipFill>
        <p:spPr bwMode="auto">
          <a:xfrm>
            <a:off x="484560" y="733711"/>
            <a:ext cx="1224136" cy="175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cstate="print" r:embed="rId10"/>
          <a:srcRect b="116" l="36" t="268"/>
          <a:stretch>
            <a:fillRect/>
          </a:stretch>
        </p:blipFill>
        <p:spPr bwMode="auto">
          <a:xfrm>
            <a:off x="2648191" y="5517232"/>
            <a:ext cx="2064072" cy="1121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11"/>
          <a:srcRect b="40" l="85"/>
          <a:stretch>
            <a:fillRect/>
          </a:stretch>
        </p:blipFill>
        <p:spPr bwMode="auto">
          <a:xfrm>
            <a:off x="2640563" y="2254770"/>
            <a:ext cx="3972253" cy="234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5954084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60" r="49"/>
          <a:stretch/>
        </p:blipFill>
        <p:spPr bwMode="auto">
          <a:xfrm>
            <a:off x="179512" y="144463"/>
            <a:ext cx="4521135" cy="4004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9"/>
          <a:stretch/>
        </p:blipFill>
        <p:spPr bwMode="auto">
          <a:xfrm>
            <a:off x="4283969" y="2849688"/>
            <a:ext cx="4680520" cy="389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Месяц 1"/>
          <p:cNvSpPr/>
          <p:nvPr/>
        </p:nvSpPr>
        <p:spPr>
          <a:xfrm rot="16200000">
            <a:off x="5886474" y="4922838"/>
            <a:ext cx="360041" cy="684730"/>
          </a:xfrm>
          <a:prstGeom prst="moon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048399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F:\БАЙКАЛ для семинара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712220"/>
            <a:ext cx="9001156" cy="5002928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72560" cy="142876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ABD5FF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БАЙКАЛ - самое большое, самое древнее, самое глубокое озеро планеты</a:t>
            </a:r>
            <a:endParaRPr lang="ru-RU" sz="3600" dirty="0">
              <a:solidFill>
                <a:srgbClr val="ABD5FF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F:\БАЙКАЛ для семинара\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42852"/>
            <a:ext cx="9001156" cy="6643734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14282" y="142852"/>
            <a:ext cx="8643998" cy="1571636"/>
          </a:xfrm>
          <a:prstGeom prst="rect">
            <a:avLst/>
          </a:prstGeom>
          <a:solidFill>
            <a:srgbClr val="002060"/>
          </a:solidFill>
          <a:effectLst>
            <a:softEdge rad="127000"/>
          </a:effectLst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ru-RU" sz="2100" dirty="0" smtClean="0">
                <a:latin typeface="Calibri" pitchFamily="34" charset="0"/>
                <a:cs typeface="Calibri" pitchFamily="34" charset="0"/>
              </a:rPr>
              <a:t>Байкал– настоящий старик – появилось около 30 миллионов лет назад. В результате землетрясения между горными хребтами образовался разлом. Снег, дождь и горные реки тысячи лет наполняли его водой. Байкал – горное озеро.</a:t>
            </a: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https://cdn.eksmo.ru/v2/ITD000000000267202/COVER/cover1__w8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4929222" cy="6371922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357818" y="3357562"/>
            <a:ext cx="3643338" cy="3071834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Редкие и исчезающие виды</a:t>
            </a:r>
            <a:endParaRPr lang="ru-RU" sz="48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6505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БАЙКАЛ семинар\ангара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3"/>
            <a:ext cx="8712968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699792" y="44624"/>
            <a:ext cx="3816424" cy="785818"/>
          </a:xfrm>
          <a:prstGeom prst="rect">
            <a:avLst/>
          </a:prstGeom>
          <a:solidFill>
            <a:srgbClr val="002060"/>
          </a:solidFill>
          <a:effectLst>
            <a:softEdge rad="127000"/>
          </a:effectLst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ru-RU" sz="3600" noProof="0" dirty="0" smtClean="0">
                <a:latin typeface="Calibri" pitchFamily="34" charset="0"/>
                <a:cs typeface="Calibri" pitchFamily="34" charset="0"/>
              </a:rPr>
              <a:t>Река Ангара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7955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2532" y="1268760"/>
            <a:ext cx="5688632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87624" y="214290"/>
            <a:ext cx="6230496" cy="142876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ABD5FF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Очищаем воду!!!</a:t>
            </a:r>
            <a:endParaRPr lang="ru-RU" sz="6000" dirty="0">
              <a:solidFill>
                <a:srgbClr val="ABD5FF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246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:\БАЙКАЛ для семинара\CEnsgJ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458" y="188640"/>
            <a:ext cx="8647084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5472608" cy="1224136"/>
          </a:xfrm>
        </p:spPr>
        <p:txBody>
          <a:bodyPr>
            <a:noAutofit/>
          </a:bodyPr>
          <a:lstStyle/>
          <a:p>
            <a:pPr algn="ctr"/>
            <a:r>
              <a:rPr lang="ru-RU" sz="6000" dirty="0" err="1" smtClean="0">
                <a:solidFill>
                  <a:srgbClr val="99FF66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Эпишура</a:t>
            </a:r>
            <a:endParaRPr lang="ru-RU" sz="6000" dirty="0">
              <a:solidFill>
                <a:srgbClr val="99FF66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773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58417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Байкал </a:t>
            </a:r>
            <a:r>
              <a:rPr lang="ru-RU" sz="28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– богатое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озеро. </a:t>
            </a:r>
            <a:r>
              <a:rPr lang="ru-RU" sz="2800" dirty="0" smtClean="0">
                <a:solidFill>
                  <a:srgbClr val="FFFFFF"/>
                </a:solidFill>
                <a:effectLst/>
                <a:latin typeface="Calibri" pitchFamily="34" charset="0"/>
                <a:cs typeface="Calibri" pitchFamily="34" charset="0"/>
              </a:rPr>
              <a:t>В этих местах обитает более  2000 видов растений и животных, которые не встречаются больше нигде на планете.</a:t>
            </a:r>
            <a:endParaRPr lang="ru-RU" sz="2800" dirty="0">
              <a:solidFill>
                <a:srgbClr val="FFFFFF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079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2226</TotalTime>
  <Words>176</Words>
  <Application>Microsoft Office PowerPoint</Application>
  <PresentationFormat>Экран (4:3)</PresentationFormat>
  <Paragraphs>28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Открытая</vt:lpstr>
      <vt:lpstr>ОЗЕРО БАЙКАЛ</vt:lpstr>
      <vt:lpstr>РОССИЯ</vt:lpstr>
      <vt:lpstr>БАЙКАЛ - самое большое, самое древнее, самое глубокое озеро планеты</vt:lpstr>
      <vt:lpstr>Слайд 4</vt:lpstr>
      <vt:lpstr>Редкие и исчезающие виды</vt:lpstr>
      <vt:lpstr>Слайд 6</vt:lpstr>
      <vt:lpstr>Очищаем воду!!!</vt:lpstr>
      <vt:lpstr>Эпишура</vt:lpstr>
      <vt:lpstr>Байкал – богатое озеро. В этих местах обитает более  2000 видов растений и животных, которые не встречаются больше нигде на планете.</vt:lpstr>
      <vt:lpstr>Слайд 10</vt:lpstr>
      <vt:lpstr>Слайд 11</vt:lpstr>
      <vt:lpstr>Слайд 12</vt:lpstr>
      <vt:lpstr>Слайд 13</vt:lpstr>
      <vt:lpstr>Слайд 14</vt:lpstr>
      <vt:lpstr>Белохвостый орлан</vt:lpstr>
      <vt:lpstr>Здесь живет необыкновенное млекопитающее – байкальская нерпа. Это родственник северных тюленей. Ученые считают, что попала она сюда по реке Лене миллионы лет назад, когда горы располагались по-другому.</vt:lpstr>
      <vt:lpstr>Слайд 17</vt:lpstr>
      <vt:lpstr>Слайд 18</vt:lpstr>
      <vt:lpstr>Байкальская нерпа.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Озеро  БАЙКАЛ</dc:title>
  <dc:creator>user</dc:creator>
  <cp:lastModifiedBy>Пользователь</cp:lastModifiedBy>
  <cp:revision>222</cp:revision>
  <dcterms:created xsi:type="dcterms:W3CDTF">2016-03-30T19:46:31Z</dcterms:created>
  <dcterms:modified xsi:type="dcterms:W3CDTF">2023-03-01T14:34:27Z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1818723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