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7" r:id="rId5"/>
    <p:sldId id="266" r:id="rId6"/>
    <p:sldId id="258" r:id="rId7"/>
    <p:sldId id="261" r:id="rId8"/>
    <p:sldId id="264" r:id="rId9"/>
    <p:sldId id="265" r:id="rId10"/>
    <p:sldId id="262" r:id="rId11"/>
    <p:sldId id="25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20" y="-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CE5B1-02F5-4987-A0F8-B2956B822D82}" type="datetimeFigureOut">
              <a:rPr lang="ru-RU" smtClean="0"/>
              <a:pPr/>
              <a:t>08.01.2018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66D18-88F8-45CA-BE37-D8CBC9A86F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CE5B1-02F5-4987-A0F8-B2956B822D82}" type="datetimeFigureOut">
              <a:rPr lang="ru-RU" smtClean="0"/>
              <a:pPr/>
              <a:t>08.01.2018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66D18-88F8-45CA-BE37-D8CBC9A86F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CE5B1-02F5-4987-A0F8-B2956B822D82}" type="datetimeFigureOut">
              <a:rPr lang="ru-RU" smtClean="0"/>
              <a:pPr/>
              <a:t>08.01.2018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66D18-88F8-45CA-BE37-D8CBC9A86F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CE5B1-02F5-4987-A0F8-B2956B822D82}" type="datetimeFigureOut">
              <a:rPr lang="ru-RU" smtClean="0"/>
              <a:pPr/>
              <a:t>08.01.2018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66D18-88F8-45CA-BE37-D8CBC9A86F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CE5B1-02F5-4987-A0F8-B2956B822D82}" type="datetimeFigureOut">
              <a:rPr lang="ru-RU" smtClean="0"/>
              <a:pPr/>
              <a:t>08.01.2018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66D18-88F8-45CA-BE37-D8CBC9A86F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CE5B1-02F5-4987-A0F8-B2956B822D82}" type="datetimeFigureOut">
              <a:rPr lang="ru-RU" smtClean="0"/>
              <a:pPr/>
              <a:t>08.01.2018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66D18-88F8-45CA-BE37-D8CBC9A86F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CE5B1-02F5-4987-A0F8-B2956B822D82}" type="datetimeFigureOut">
              <a:rPr lang="ru-RU" smtClean="0"/>
              <a:pPr/>
              <a:t>08.01.2018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66D18-88F8-45CA-BE37-D8CBC9A86F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CE5B1-02F5-4987-A0F8-B2956B822D82}" type="datetimeFigureOut">
              <a:rPr lang="ru-RU" smtClean="0"/>
              <a:pPr/>
              <a:t>08.01.2018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66D18-88F8-45CA-BE37-D8CBC9A86F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CE5B1-02F5-4987-A0F8-B2956B822D82}" type="datetimeFigureOut">
              <a:rPr lang="ru-RU" smtClean="0"/>
              <a:pPr/>
              <a:t>08.01.2018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66D18-88F8-45CA-BE37-D8CBC9A86F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CE5B1-02F5-4987-A0F8-B2956B822D82}" type="datetimeFigureOut">
              <a:rPr lang="ru-RU" smtClean="0"/>
              <a:pPr/>
              <a:t>08.01.2018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66D18-88F8-45CA-BE37-D8CBC9A86F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CE5B1-02F5-4987-A0F8-B2956B822D82}" type="datetimeFigureOut">
              <a:rPr lang="ru-RU" smtClean="0"/>
              <a:pPr/>
              <a:t>08.01.2018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66D18-88F8-45CA-BE37-D8CBC9A86F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CE5B1-02F5-4987-A0F8-B2956B822D82}" type="datetimeFigureOut">
              <a:rPr lang="ru-RU" smtClean="0"/>
              <a:pPr/>
              <a:t>08.01.2018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66D18-88F8-45CA-BE37-D8CBC9A86F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vdv-ozuevo.ru/pic/news/1448003594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5733256"/>
            <a:ext cx="8535892" cy="839016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Кочергина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Оксана Геннадьевна,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 дополнительного образования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6"/>
          <p:cNvSpPr>
            <a:spLocks noGrp="1" noChangeArrowheads="1"/>
          </p:cNvSpPr>
          <p:nvPr>
            <p:ph type="ctrTitle"/>
          </p:nvPr>
        </p:nvSpPr>
        <p:spPr bwMode="auto">
          <a:xfrm>
            <a:off x="357158" y="206537"/>
            <a:ext cx="850112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учреждение дополнительного образования города Иркутска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Центр 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детского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творчества</a:t>
            </a:r>
            <a:b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morganmckinley.com.hk/sites/morganmckinley.com.hk/files/styles/large/public/success.jpg?itok=wmsNRC3n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6543692" cy="70328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Индивидуальный образовательный маршрут </a:t>
            </a:r>
            <a:r>
              <a:rPr lang="ru-RU" b="1" dirty="0" smtClean="0">
                <a:solidFill>
                  <a:srgbClr val="2206CC"/>
                </a:solidFill>
              </a:rPr>
              <a:t/>
            </a:r>
            <a:br>
              <a:rPr lang="ru-RU" b="1" dirty="0" smtClean="0">
                <a:solidFill>
                  <a:srgbClr val="2206CC"/>
                </a:solidFill>
              </a:rPr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85720" y="2071678"/>
            <a:ext cx="8858280" cy="42687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F03E06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Чему учить?</a:t>
            </a:r>
          </a:p>
          <a:p>
            <a:pPr marL="0" indent="0">
              <a:buNone/>
            </a:pPr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F03E06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Что должно измениться в личности?</a:t>
            </a:r>
          </a:p>
          <a:p>
            <a:pPr>
              <a:buNone/>
            </a:pPr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F03E06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Как учить? Как воспитывать? </a:t>
            </a:r>
          </a:p>
          <a:p>
            <a:pPr marL="0" indent="0">
              <a:buNone/>
            </a:pPr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F03E06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Как организовать педагогическое взаимодействие?</a:t>
            </a:r>
            <a:endParaRPr lang="ru-RU" sz="4000" b="1" dirty="0">
              <a:ln>
                <a:solidFill>
                  <a:srgbClr val="C00000"/>
                </a:solidFill>
              </a:ln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115328" cy="64294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Литература для самообразования</a:t>
            </a:r>
            <a:endParaRPr lang="ru-RU" b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85860"/>
            <a:ext cx="8401080" cy="4525963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Антонова И.Г.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Одаренные дети и особенности педагогической работы с ними </a:t>
            </a:r>
          </a:p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Дубасенюк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А.А.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Стратегии обучения одаренных детей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Ильин Е. 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Психология творчества,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креативности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одарённости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Кара Ж.Ю.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Художественная одаренность и пути ее развития</a:t>
            </a:r>
          </a:p>
          <a:p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Ляшко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Л.Ю.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системы поддержки талантливых детей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Матюшкин А.М.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Загадки одаренности</a:t>
            </a:r>
          </a:p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Омарова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В.К.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Концептуальные подходы к работе с одаренными детьми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Рыбалка В.В.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Определение понятий одаренности, таланта</a:t>
            </a:r>
          </a:p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Сатынская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А.К.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 проблеме разработки учебных программ для одаренных детей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Теплов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Способности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одарённость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funlib.ru/cimg/2014/102205/4403791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-1071594"/>
            <a:ext cx="9144000" cy="7929594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3374995"/>
            <a:ext cx="8429684" cy="34830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Индивидуальный образовательный маршрут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это образовательная программа, предназначенная для обучения конкретного обучающегося, направленная на развитие его индивидуальных способностей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57158" y="-928718"/>
            <a:ext cx="8501122" cy="928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Дополнительное образование предоставляет каждому ребенку возможность свободного </a:t>
            </a: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выбора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образовательной области, профиля программ, времени их освоения, включения в разнообразные виды деятельности с учётом их индивидуальных склонностей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Преимущества индивидуального образовательного маршрута</a:t>
            </a:r>
            <a:endParaRPr lang="ru-RU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050" name="Picture 2" descr="http://www.stimul.biz/images/custom/kartinki/profit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85860"/>
            <a:ext cx="8715436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tatic.wixstatic.com/media/bd86fd_a7fce0e7f32f37bf3b59a85e3adebffe.png_srz_705_540_85_22_0.50_1.20_0.00_png_sr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6366" y="4572008"/>
            <a:ext cx="2984490" cy="22859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Индивидуальная образовательная траектория</a:t>
            </a:r>
            <a:endParaRPr lang="ru-RU" b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8858280" cy="4525963"/>
          </a:xfrm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  <a:spcBef>
                <a:spcPct val="0"/>
              </a:spcBef>
              <a:buNone/>
              <a:defRPr/>
            </a:pPr>
            <a:r>
              <a:rPr lang="ru-RU" dirty="0" smtClean="0"/>
              <a:t>Характеризуется</a:t>
            </a:r>
            <a:r>
              <a:rPr lang="ru-RU" dirty="0" smtClean="0">
                <a:solidFill>
                  <a:srgbClr val="2206CC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многоаспектностью</a:t>
            </a:r>
            <a:r>
              <a:rPr lang="ru-RU" dirty="0" smtClean="0"/>
              <a:t> и несколькими направлениями реализации:</a:t>
            </a:r>
          </a:p>
          <a:p>
            <a:pPr algn="ctr">
              <a:lnSpc>
                <a:spcPct val="70000"/>
              </a:lnSpc>
              <a:spcBef>
                <a:spcPct val="0"/>
              </a:spcBef>
              <a:buNone/>
              <a:defRPr/>
            </a:pPr>
            <a:endParaRPr lang="ru-RU" dirty="0" smtClean="0"/>
          </a:p>
          <a:p>
            <a:pPr marL="0" indent="0">
              <a:lnSpc>
                <a:spcPct val="70000"/>
              </a:lnSpc>
              <a:spcBef>
                <a:spcPct val="0"/>
              </a:spcBef>
              <a:defRPr/>
            </a:pPr>
            <a:r>
              <a:rPr lang="ru-RU" dirty="0" smtClean="0">
                <a:solidFill>
                  <a:srgbClr val="F03E06"/>
                </a:solidFill>
              </a:rPr>
              <a:t> </a:t>
            </a:r>
            <a:r>
              <a:rPr lang="ru-RU" sz="3600" dirty="0" smtClean="0">
                <a:solidFill>
                  <a:srgbClr val="F03E06"/>
                </a:solidFill>
              </a:rPr>
              <a:t>Содержательным </a:t>
            </a:r>
            <a:r>
              <a:rPr lang="ru-RU" sz="3600" dirty="0" smtClean="0"/>
              <a:t>вариативные учебные планы и образовательные программы, определяющие ИОМ</a:t>
            </a:r>
            <a:endParaRPr lang="ru-RU" sz="3600" dirty="0" smtClean="0">
              <a:solidFill>
                <a:srgbClr val="2206CC"/>
              </a:solidFill>
            </a:endParaRPr>
          </a:p>
          <a:p>
            <a:pPr marL="0" indent="0">
              <a:lnSpc>
                <a:spcPct val="70000"/>
              </a:lnSpc>
              <a:spcBef>
                <a:spcPct val="0"/>
              </a:spcBef>
              <a:defRPr/>
            </a:pPr>
            <a:r>
              <a:rPr lang="ru-RU" sz="3600" dirty="0" smtClean="0">
                <a:solidFill>
                  <a:srgbClr val="F03E06"/>
                </a:solidFill>
              </a:rPr>
              <a:t> Деятельностным </a:t>
            </a:r>
            <a:r>
              <a:rPr lang="ru-RU" sz="3600" dirty="0" smtClean="0"/>
              <a:t>специальные педагогические технологии</a:t>
            </a:r>
          </a:p>
          <a:p>
            <a:pPr marL="0" indent="0">
              <a:lnSpc>
                <a:spcPct val="70000"/>
              </a:lnSpc>
              <a:spcBef>
                <a:spcPct val="0"/>
              </a:spcBef>
              <a:defRPr/>
            </a:pPr>
            <a:r>
              <a:rPr lang="ru-RU" sz="3600" dirty="0" smtClean="0">
                <a:solidFill>
                  <a:srgbClr val="FF0000"/>
                </a:solidFill>
              </a:rPr>
              <a:t> Процессуальным</a:t>
            </a:r>
            <a:r>
              <a:rPr lang="ru-RU" sz="3600" dirty="0" smtClean="0"/>
              <a:t> организационный  аспект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onspekta.net/bazaimgstudall/3871307577676.files/image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14282" y="285728"/>
            <a:ext cx="8643998" cy="6357982"/>
          </a:xfrm>
          <a:prstGeom prst="rect">
            <a:avLst/>
          </a:prstGeom>
          <a:noFill/>
        </p:spPr>
      </p:pic>
      <p:pic>
        <p:nvPicPr>
          <p:cNvPr id="1028" name="Picture 4" descr="http://detsad114rzd.ru/_tbkp/METODIST/odarenno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4786322"/>
            <a:ext cx="2000264" cy="1800238"/>
          </a:xfrm>
          <a:prstGeom prst="rect">
            <a:avLst/>
          </a:prstGeom>
          <a:noFill/>
        </p:spPr>
      </p:pic>
      <p:pic>
        <p:nvPicPr>
          <p:cNvPr id="7" name="Picture 4" descr="http://detsad114rzd.ru/_tbkp/METODIST/odarennos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15748" y="2331110"/>
            <a:ext cx="1398996" cy="883576"/>
          </a:xfrm>
          <a:prstGeom prst="rect">
            <a:avLst/>
          </a:prstGeom>
          <a:noFill/>
        </p:spPr>
      </p:pic>
      <p:pic>
        <p:nvPicPr>
          <p:cNvPr id="8" name="Picture 4" descr="http://detsad114rzd.ru/_tbkp/METODIST/odarennos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2357430"/>
            <a:ext cx="1285884" cy="785818"/>
          </a:xfrm>
          <a:prstGeom prst="rect">
            <a:avLst/>
          </a:prstGeom>
          <a:noFill/>
        </p:spPr>
      </p:pic>
      <p:pic>
        <p:nvPicPr>
          <p:cNvPr id="9" name="Picture 4" descr="http://detsad114rzd.ru/_tbkp/METODIST/odarennos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3" y="4786322"/>
            <a:ext cx="1519681" cy="9286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</a:bodyPr>
          <a:lstStyle/>
          <a:p>
            <a:pPr lvl="0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Схема построения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индивидуального образовательного маршрута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одаренных детей в системе дополнительного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14282" y="1149380"/>
          <a:ext cx="8715436" cy="55147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5436"/>
              </a:tblGrid>
              <a:tr h="614101">
                <a:tc>
                  <a:txBody>
                    <a:bodyPr/>
                    <a:lstStyle/>
                    <a:p>
                      <a:pPr lvl="0"/>
                      <a:r>
                        <a:rPr lang="ru-RU" sz="18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1. ДИАГНОСТИКА </a:t>
                      </a:r>
                      <a:r>
                        <a:rPr lang="ru-RU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уровня развития способностей обучающегося и степени его одаренности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4101">
                <a:tc>
                  <a:txBody>
                    <a:bodyPr/>
                    <a:lstStyle/>
                    <a:p>
                      <a:pPr lvl="0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lang="ru-RU" sz="18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ОПРЕДЕЛЕНИЕ ЦЕЛЕЙ И ЗАДАЧ </a:t>
                      </a:r>
                      <a:r>
                        <a:rPr lang="ru-RU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индивидуального образовательного маршрута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77288">
                <a:tc>
                  <a:txBody>
                    <a:bodyPr/>
                    <a:lstStyle/>
                    <a:p>
                      <a:pPr lvl="0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ru-RU" sz="18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ОПРЕДЕЛЕНИЕ ВРЕМЕНИ</a:t>
                      </a:r>
                      <a:r>
                        <a:rPr lang="ru-RU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, необходимого на освоение дополнительной образовательной программы и работы по индивидуальному образовательному маршруту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77288">
                <a:tc>
                  <a:txBody>
                    <a:bodyPr/>
                    <a:lstStyle/>
                    <a:p>
                      <a:pPr lvl="0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r>
                        <a:rPr lang="ru-RU" sz="18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ОПРЕДЕЛЕНИЕ РОЛИ РОДИТЕЛЕЙ </a:t>
                      </a:r>
                    </a:p>
                    <a:p>
                      <a:pPr lvl="0"/>
                      <a:r>
                        <a:rPr lang="ru-RU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обучающегося в реализации индивидуального образовательного маршрута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77288">
                <a:tc>
                  <a:txBody>
                    <a:bodyPr/>
                    <a:lstStyle/>
                    <a:p>
                      <a:pPr lvl="0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5. </a:t>
                      </a:r>
                      <a:r>
                        <a:rPr lang="ru-RU" sz="18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РАЗРАБОТКА УЧЕБНО-ТЕМАТИЧЕСКОГО ПЛАНА. ОПРЕДЕЛЕНИЕ СОДЕРЖАНИЯ</a:t>
                      </a:r>
                      <a:r>
                        <a:rPr lang="ru-RU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, учебно-тематического плана, формы занятий, приемов и методов, формы подведения итогов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0915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6. </a:t>
                      </a:r>
                      <a:r>
                        <a:rPr lang="ru-RU" sz="18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ИНТЕГРАЦИЯ С ДРУГИМИ СПЕЦИАЛИСТАМИ 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40474">
                <a:tc>
                  <a:txBody>
                    <a:bodyPr/>
                    <a:lstStyle/>
                    <a:p>
                      <a:pPr lvl="0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7. </a:t>
                      </a:r>
                      <a:r>
                        <a:rPr lang="ru-RU" sz="18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ОПРЕДЕЛЕНИЕ СПОСОБОВ ОЦЕНКИ И САМООЦЕНКИ УСПЕХОВ ОБУЧАЮЩЕГОСЯ </a:t>
                      </a:r>
                      <a:r>
                        <a:rPr lang="ru-RU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 каждом этапе освоения индивидуального образовательного маршрута</a:t>
                      </a:r>
                    </a:p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tatic.wixstatic.com/media/bd86fd_a7fce0e7f32f37bf3b59a85e3adebffe.png_srz_705_540_85_22_0.50_1.20_0.00_png_sr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567846">
            <a:off x="4809746" y="2805447"/>
            <a:ext cx="3973104" cy="30432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Действия педагога</a:t>
            </a:r>
            <a:b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по организации   индивидуального образовательного маршрута</a:t>
            </a:r>
            <a:r>
              <a:rPr lang="ru-RU" sz="36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928802"/>
            <a:ext cx="6715172" cy="4429155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ru-RU" b="1" dirty="0">
                <a:solidFill>
                  <a:srgbClr val="F03E06"/>
                </a:solidFill>
                <a:latin typeface="Times New Roman" pitchFamily="18" charset="0"/>
                <a:cs typeface="Times New Roman" pitchFamily="18" charset="0"/>
              </a:rPr>
              <a:t>Структурирование</a:t>
            </a:r>
            <a:r>
              <a:rPr lang="ru-RU" dirty="0">
                <a:solidFill>
                  <a:srgbClr val="F03E0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педагогического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процесса -  согласование целей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образовательных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потребностей 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ИОМ с возможностями образовательной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b="1" dirty="0" smtClean="0">
                <a:solidFill>
                  <a:srgbClr val="F03E06"/>
                </a:solidFill>
                <a:latin typeface="Times New Roman" pitchFamily="18" charset="0"/>
                <a:cs typeface="Times New Roman" pitchFamily="18" charset="0"/>
              </a:rPr>
              <a:t>Сопровождение -</a:t>
            </a:r>
            <a:r>
              <a:rPr lang="ru-RU" dirty="0" smtClean="0">
                <a:solidFill>
                  <a:srgbClr val="F03E0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осуществление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консультативной помощи при разработке и реализации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ИОМ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b="1" dirty="0" smtClean="0">
                <a:solidFill>
                  <a:srgbClr val="F03E06"/>
                </a:solidFill>
                <a:latin typeface="Times New Roman" pitchFamily="18" charset="0"/>
                <a:cs typeface="Times New Roman" pitchFamily="18" charset="0"/>
              </a:rPr>
              <a:t>Регулирование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реализации ИОМ через использование адекватных форм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деятельности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186766" cy="642942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ИНДИВИДУАЛЬНЫЙ ОБРАЗОВАТЕЛЬНЫЙ ПЛАН НА 2015-2016 УЧЕБНЫЙ ГОД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 часа в неделю, 72 часа в год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662512"/>
          <a:ext cx="8215370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1628"/>
                <a:gridCol w="741699"/>
                <a:gridCol w="713145"/>
                <a:gridCol w="713145"/>
                <a:gridCol w="1725753"/>
              </a:tblGrid>
              <a:tr h="616657"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Название  разделов программы 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Кол-во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часов</a:t>
                      </a:r>
                      <a:endParaRPr lang="ru-RU" sz="1400" b="1" kern="1200" dirty="0" smtClean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Оценка результатов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3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всего</a:t>
                      </a:r>
                      <a:endParaRPr lang="ru-RU" sz="14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прак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тика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теория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год обучения  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93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Основы технологии изготовления тематических и иллюстративных панно по эскизам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36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13911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Выставочная  и оформительская деятельность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36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3911">
                <a:tc>
                  <a:txBody>
                    <a:bodyPr/>
                    <a:lstStyle/>
                    <a:p>
                      <a:pPr algn="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72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60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28596" y="3857628"/>
            <a:ext cx="542928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Условные обозначения: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Уровни качества (ЗУН)                          Уровни сложности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(ЗУН)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высокий                                                               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высокий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средний                                                                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средний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Уровни творчества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(критерии освоения программы)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высокий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(самостоятельное выполнение по собственному замыслу)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средний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начальный (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самостоятельное выполнение по предложенному эскизу)</a:t>
            </a:r>
          </a:p>
          <a:p>
            <a:pPr>
              <a:buNone/>
            </a:pPr>
            <a:endParaRPr lang="ru-RU" sz="1600" dirty="0"/>
          </a:p>
        </p:txBody>
      </p:sp>
      <p:sp>
        <p:nvSpPr>
          <p:cNvPr id="28" name="Овал 27"/>
          <p:cNvSpPr/>
          <p:nvPr/>
        </p:nvSpPr>
        <p:spPr>
          <a:xfrm>
            <a:off x="1428728" y="4572008"/>
            <a:ext cx="214314" cy="21431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blipFill>
                <a:blip r:embed="rId2"/>
                <a:tile tx="0" ty="0" sx="100000" sy="100000" flip="none" algn="tl"/>
              </a:blipFill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1428728" y="4786322"/>
            <a:ext cx="214314" cy="214314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32" name="Прямоугольник 31"/>
          <p:cNvSpPr/>
          <p:nvPr/>
        </p:nvSpPr>
        <p:spPr>
          <a:xfrm>
            <a:off x="5072066" y="4643446"/>
            <a:ext cx="285752" cy="14287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072066" y="4857760"/>
            <a:ext cx="285752" cy="142876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Равнобедренный треугольник 33"/>
          <p:cNvSpPr/>
          <p:nvPr/>
        </p:nvSpPr>
        <p:spPr>
          <a:xfrm>
            <a:off x="642910" y="5357826"/>
            <a:ext cx="285752" cy="214314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Равнобедренный треугольник 34"/>
          <p:cNvSpPr/>
          <p:nvPr/>
        </p:nvSpPr>
        <p:spPr>
          <a:xfrm>
            <a:off x="642910" y="5786454"/>
            <a:ext cx="285752" cy="214314"/>
          </a:xfrm>
          <a:prstGeom prst="triangl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Равнобедренный треугольник 35"/>
          <p:cNvSpPr/>
          <p:nvPr/>
        </p:nvSpPr>
        <p:spPr>
          <a:xfrm>
            <a:off x="642910" y="6215082"/>
            <a:ext cx="285752" cy="214314"/>
          </a:xfrm>
          <a:prstGeom prst="triangl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7358082" y="1857364"/>
            <a:ext cx="214314" cy="214314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7715272" y="1857364"/>
            <a:ext cx="285752" cy="214314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Равнобедренный треугольник 38"/>
          <p:cNvSpPr/>
          <p:nvPr/>
        </p:nvSpPr>
        <p:spPr>
          <a:xfrm>
            <a:off x="8215338" y="1857364"/>
            <a:ext cx="285752" cy="214314"/>
          </a:xfrm>
          <a:prstGeom prst="triangl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5857884" y="4214818"/>
            <a:ext cx="28575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Список учащихся</a:t>
            </a:r>
          </a:p>
          <a:p>
            <a:pPr algn="ctr"/>
            <a:endParaRPr lang="ru-RU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Б. Алина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К. Александра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К. Виктория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Ш. Валерия</a:t>
            </a:r>
          </a:p>
          <a:p>
            <a:pPr marL="342900" indent="-34290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Результат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7358082" y="2214554"/>
            <a:ext cx="214314" cy="214314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715272" y="2214554"/>
            <a:ext cx="285752" cy="2143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8215338" y="2214554"/>
            <a:ext cx="285752" cy="214314"/>
          </a:xfrm>
          <a:prstGeom prst="triangl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8143900" y="6143644"/>
            <a:ext cx="642942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7358082" y="2786058"/>
            <a:ext cx="214314" cy="214314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7358082" y="3143248"/>
            <a:ext cx="214314" cy="214314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715272" y="2786058"/>
            <a:ext cx="285752" cy="2143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внобедренный треугольник 22"/>
          <p:cNvSpPr/>
          <p:nvPr/>
        </p:nvSpPr>
        <p:spPr>
          <a:xfrm>
            <a:off x="8215338" y="2786058"/>
            <a:ext cx="285752" cy="214314"/>
          </a:xfrm>
          <a:prstGeom prst="triangl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7715272" y="3143248"/>
            <a:ext cx="285752" cy="214314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авнобедренный треугольник 24"/>
          <p:cNvSpPr/>
          <p:nvPr/>
        </p:nvSpPr>
        <p:spPr>
          <a:xfrm>
            <a:off x="8215338" y="3143248"/>
            <a:ext cx="285752" cy="214314"/>
          </a:xfrm>
          <a:prstGeom prst="triangl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Результаты по итогам года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928671"/>
          <a:ext cx="8715436" cy="5644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6261"/>
                <a:gridCol w="1646769"/>
                <a:gridCol w="4314601"/>
                <a:gridCol w="2027805"/>
              </a:tblGrid>
              <a:tr h="62293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Ф.И. уч-ся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 мероприятия</a:t>
                      </a: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5228"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2016</a:t>
                      </a:r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Б.Алина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Городская выставка «Букет для мамы»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сертификат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96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Конференция «Автограф юного мастера»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 стадии  подготовки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63605"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2015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К. Александра</a:t>
                      </a:r>
                    </a:p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Городская выставка «Мир, в котором мы живём»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диплом победителя                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9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Всероссийский конкурс рисунка  «Мой театр»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диплом 1 степени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605">
                <a:tc>
                  <a:txBody>
                    <a:bodyPr/>
                    <a:lstStyle/>
                    <a:p>
                      <a:r>
                        <a:rPr lang="ru-RU" dirty="0" smtClean="0"/>
                        <a:t>2016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Всероссийский творческий марафон, «Волшебная книга»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диплом 1 степени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23955"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2016</a:t>
                      </a:r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К. Виктория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Городская выставка «Букет для мамы»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сертификат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60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Международный 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творческий конкурс «Мартовские коты»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 стадии обработки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93268"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2015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Ш. Валерия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Окружная выставка «Мир, в котором мы живём»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диплом победителя                   </a:t>
                      </a:r>
                    </a:p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9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Всероссийский конкурс рисунка  «Мой театр»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диплом 1 степени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0546">
                <a:tc>
                  <a:txBody>
                    <a:bodyPr/>
                    <a:lstStyle/>
                    <a:p>
                      <a:r>
                        <a:rPr lang="ru-RU" dirty="0" smtClean="0"/>
                        <a:t>2016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Конференция «Автограф юного мастера»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 стадии  подготовки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1120</TotalTime>
  <Words>544</Words>
  <Application>Microsoft Office PowerPoint</Application>
  <PresentationFormat>Экран (4:3)</PresentationFormat>
  <Paragraphs>130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Муниципальное бюджетное учреждение дополнительного образования города Иркутска  Центр детского творчества </vt:lpstr>
      <vt:lpstr>Слайд 2</vt:lpstr>
      <vt:lpstr>Преимущества индивидуального образовательного маршрута</vt:lpstr>
      <vt:lpstr>Индивидуальная образовательная траектория</vt:lpstr>
      <vt:lpstr>Слайд 5</vt:lpstr>
      <vt:lpstr>Схема построения  индивидуального образовательного маршрута  для одаренных детей в системе дополнительного образования </vt:lpstr>
      <vt:lpstr>Действия педагога  по организации   индивидуального образовательного маршрута </vt:lpstr>
      <vt:lpstr>ИНДИВИДУАЛЬНЫЙ ОБРАЗОВАТЕЛЬНЫЙ ПЛАН НА 2015-2016 УЧЕБНЫЙ ГОД 2 часа в неделю, 72 часа в год </vt:lpstr>
      <vt:lpstr>Результаты по итогам года</vt:lpstr>
      <vt:lpstr>Индивидуальный образовательный маршрут  </vt:lpstr>
      <vt:lpstr>Литература для самообразования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TeaherEng</dc:creator>
  <cp:lastModifiedBy>ADMIN</cp:lastModifiedBy>
  <cp:revision>82</cp:revision>
  <dcterms:created xsi:type="dcterms:W3CDTF">2016-03-25T00:54:48Z</dcterms:created>
  <dcterms:modified xsi:type="dcterms:W3CDTF">2018-01-08T06:34:59Z</dcterms:modified>
</cp:coreProperties>
</file>